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6" r:id="rId2"/>
    <p:sldId id="354" r:id="rId3"/>
    <p:sldId id="345" r:id="rId4"/>
    <p:sldId id="348" r:id="rId5"/>
    <p:sldId id="350" r:id="rId6"/>
    <p:sldId id="298" r:id="rId7"/>
    <p:sldId id="335" r:id="rId8"/>
    <p:sldId id="303" r:id="rId9"/>
    <p:sldId id="304" r:id="rId10"/>
    <p:sldId id="321" r:id="rId11"/>
    <p:sldId id="295" r:id="rId12"/>
    <p:sldId id="311" r:id="rId13"/>
    <p:sldId id="318" r:id="rId14"/>
    <p:sldId id="342" r:id="rId15"/>
    <p:sldId id="356" r:id="rId16"/>
    <p:sldId id="343" r:id="rId17"/>
    <p:sldId id="323" r:id="rId18"/>
    <p:sldId id="324" r:id="rId19"/>
    <p:sldId id="262" r:id="rId20"/>
    <p:sldId id="325" r:id="rId21"/>
    <p:sldId id="294" r:id="rId22"/>
    <p:sldId id="326" r:id="rId23"/>
    <p:sldId id="312" r:id="rId24"/>
    <p:sldId id="327" r:id="rId25"/>
    <p:sldId id="328" r:id="rId26"/>
    <p:sldId id="280" r:id="rId27"/>
    <p:sldId id="329" r:id="rId28"/>
    <p:sldId id="347" r:id="rId29"/>
    <p:sldId id="344" r:id="rId30"/>
    <p:sldId id="313" r:id="rId31"/>
    <p:sldId id="333" r:id="rId32"/>
    <p:sldId id="314" r:id="rId33"/>
    <p:sldId id="315" r:id="rId34"/>
    <p:sldId id="341" r:id="rId35"/>
    <p:sldId id="355" r:id="rId36"/>
  </p:sldIdLst>
  <p:sldSz cx="9144000" cy="6858000" type="screen4x3"/>
  <p:notesSz cx="6858000" cy="9144000"/>
  <p:defaultTextStyle>
    <a:defPPr>
      <a:defRPr lang="en-GB"/>
    </a:defPPr>
    <a:lvl1pPr algn="l" rtl="0" fontAlgn="base">
      <a:spcBef>
        <a:spcPct val="0"/>
      </a:spcBef>
      <a:spcAft>
        <a:spcPct val="0"/>
      </a:spcAft>
      <a:defRPr sz="3300" kern="1200">
        <a:solidFill>
          <a:srgbClr val="255292"/>
        </a:solidFill>
        <a:latin typeface="Frutiger 55 Roman" pitchFamily="2" charset="0"/>
        <a:ea typeface="+mn-ea"/>
        <a:cs typeface="+mn-cs"/>
      </a:defRPr>
    </a:lvl1pPr>
    <a:lvl2pPr marL="457200" algn="l" rtl="0" fontAlgn="base">
      <a:spcBef>
        <a:spcPct val="0"/>
      </a:spcBef>
      <a:spcAft>
        <a:spcPct val="0"/>
      </a:spcAft>
      <a:defRPr sz="3300" kern="1200">
        <a:solidFill>
          <a:srgbClr val="255292"/>
        </a:solidFill>
        <a:latin typeface="Frutiger 55 Roman" pitchFamily="2" charset="0"/>
        <a:ea typeface="+mn-ea"/>
        <a:cs typeface="+mn-cs"/>
      </a:defRPr>
    </a:lvl2pPr>
    <a:lvl3pPr marL="914400" algn="l" rtl="0" fontAlgn="base">
      <a:spcBef>
        <a:spcPct val="0"/>
      </a:spcBef>
      <a:spcAft>
        <a:spcPct val="0"/>
      </a:spcAft>
      <a:defRPr sz="3300" kern="1200">
        <a:solidFill>
          <a:srgbClr val="255292"/>
        </a:solidFill>
        <a:latin typeface="Frutiger 55 Roman" pitchFamily="2" charset="0"/>
        <a:ea typeface="+mn-ea"/>
        <a:cs typeface="+mn-cs"/>
      </a:defRPr>
    </a:lvl3pPr>
    <a:lvl4pPr marL="1371600" algn="l" rtl="0" fontAlgn="base">
      <a:spcBef>
        <a:spcPct val="0"/>
      </a:spcBef>
      <a:spcAft>
        <a:spcPct val="0"/>
      </a:spcAft>
      <a:defRPr sz="3300" kern="1200">
        <a:solidFill>
          <a:srgbClr val="255292"/>
        </a:solidFill>
        <a:latin typeface="Frutiger 55 Roman" pitchFamily="2" charset="0"/>
        <a:ea typeface="+mn-ea"/>
        <a:cs typeface="+mn-cs"/>
      </a:defRPr>
    </a:lvl4pPr>
    <a:lvl5pPr marL="1828800" algn="l" rtl="0" fontAlgn="base">
      <a:spcBef>
        <a:spcPct val="0"/>
      </a:spcBef>
      <a:spcAft>
        <a:spcPct val="0"/>
      </a:spcAft>
      <a:defRPr sz="3300" kern="1200">
        <a:solidFill>
          <a:srgbClr val="255292"/>
        </a:solidFill>
        <a:latin typeface="Frutiger 55 Roman" pitchFamily="2" charset="0"/>
        <a:ea typeface="+mn-ea"/>
        <a:cs typeface="+mn-cs"/>
      </a:defRPr>
    </a:lvl5pPr>
    <a:lvl6pPr marL="2286000" algn="l" defTabSz="914400" rtl="0" eaLnBrk="1" latinLnBrk="0" hangingPunct="1">
      <a:defRPr sz="3300" kern="1200">
        <a:solidFill>
          <a:srgbClr val="255292"/>
        </a:solidFill>
        <a:latin typeface="Frutiger 55 Roman" pitchFamily="2" charset="0"/>
        <a:ea typeface="+mn-ea"/>
        <a:cs typeface="+mn-cs"/>
      </a:defRPr>
    </a:lvl6pPr>
    <a:lvl7pPr marL="2743200" algn="l" defTabSz="914400" rtl="0" eaLnBrk="1" latinLnBrk="0" hangingPunct="1">
      <a:defRPr sz="3300" kern="1200">
        <a:solidFill>
          <a:srgbClr val="255292"/>
        </a:solidFill>
        <a:latin typeface="Frutiger 55 Roman" pitchFamily="2" charset="0"/>
        <a:ea typeface="+mn-ea"/>
        <a:cs typeface="+mn-cs"/>
      </a:defRPr>
    </a:lvl7pPr>
    <a:lvl8pPr marL="3200400" algn="l" defTabSz="914400" rtl="0" eaLnBrk="1" latinLnBrk="0" hangingPunct="1">
      <a:defRPr sz="3300" kern="1200">
        <a:solidFill>
          <a:srgbClr val="255292"/>
        </a:solidFill>
        <a:latin typeface="Frutiger 55 Roman" pitchFamily="2" charset="0"/>
        <a:ea typeface="+mn-ea"/>
        <a:cs typeface="+mn-cs"/>
      </a:defRPr>
    </a:lvl8pPr>
    <a:lvl9pPr marL="3657600" algn="l" defTabSz="914400" rtl="0" eaLnBrk="1" latinLnBrk="0" hangingPunct="1">
      <a:defRPr sz="3300" kern="1200">
        <a:solidFill>
          <a:srgbClr val="255292"/>
        </a:solidFill>
        <a:latin typeface="Frutiger 55 Roman" pitchFamily="2"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DDDDD"/>
    <a:srgbClr val="C0C0C0"/>
    <a:srgbClr val="0053A0"/>
    <a:srgbClr val="FF9933"/>
    <a:srgbClr val="B2B2B2"/>
    <a:srgbClr val="255292"/>
    <a:srgbClr val="1252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1" d="100"/>
          <a:sy n="81" d="100"/>
        </p:scale>
        <p:origin x="-83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tx1"/>
                </a:solidFill>
                <a:latin typeface="Arial" charset="0"/>
              </a:defRPr>
            </a:lvl1pPr>
          </a:lstStyle>
          <a:p>
            <a:pPr>
              <a:defRPr/>
            </a:pPr>
            <a:endParaRPr lang="en-US"/>
          </a:p>
        </p:txBody>
      </p:sp>
      <p:sp>
        <p:nvSpPr>
          <p:cNvPr id="194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latin typeface="Arial" charset="0"/>
              </a:defRPr>
            </a:lvl1pPr>
          </a:lstStyle>
          <a:p>
            <a:pPr>
              <a:defRPr/>
            </a:pPr>
            <a:endParaRPr lang="en-US"/>
          </a:p>
        </p:txBody>
      </p:sp>
      <p:sp>
        <p:nvSpPr>
          <p:cNvPr id="2052" name="Rectangle 4"/>
          <p:cNvSpPr>
            <a:spLocks noGrp="1"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solidFill>
                  <a:schemeClr val="tx1"/>
                </a:solidFill>
                <a:latin typeface="Arial" charset="0"/>
              </a:defRPr>
            </a:lvl1pPr>
          </a:lstStyle>
          <a:p>
            <a:pPr>
              <a:defRPr/>
            </a:pPr>
            <a:endParaRPr lang="en-US"/>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Arial" charset="0"/>
              </a:defRPr>
            </a:lvl1pPr>
          </a:lstStyle>
          <a:p>
            <a:pPr>
              <a:defRPr/>
            </a:pPr>
            <a:fld id="{A4790236-CF23-4F16-888E-74CBCA5354ED}" type="slidenum">
              <a:rPr lang="en-US"/>
              <a:pPr>
                <a:defRPr/>
              </a:pPr>
              <a:t>‹#›</a:t>
            </a:fld>
            <a:endParaRPr lang="en-US"/>
          </a:p>
        </p:txBody>
      </p:sp>
    </p:spTree>
    <p:extLst>
      <p:ext uri="{BB962C8B-B14F-4D97-AF65-F5344CB8AC3E}">
        <p14:creationId xmlns:p14="http://schemas.microsoft.com/office/powerpoint/2010/main" val="3232413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92D24F44-6BF4-49C2-A654-3B308FC7597D}" type="slidenum">
              <a:rPr lang="en-US" sz="1200"/>
              <a:pPr algn="r" eaLnBrk="1" hangingPunct="1"/>
              <a:t>1</a:t>
            </a:fld>
            <a:endParaRPr lang="en-US" sz="1200"/>
          </a:p>
        </p:txBody>
      </p:sp>
      <p:sp>
        <p:nvSpPr>
          <p:cNvPr id="4099" name="Rectangle 2"/>
          <p:cNvSpPr>
            <a:spLocks noGrp="1" noRot="1" noChangeArrowheads="1" noTextEdit="1"/>
          </p:cNvSpPr>
          <p:nvPr>
            <p:ph type="sldImg"/>
          </p:nvPr>
        </p:nvSpPr>
        <p:spPr>
          <a:ln/>
        </p:spPr>
      </p:sp>
      <p:sp>
        <p:nvSpPr>
          <p:cNvPr id="4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B2E910E-FE5F-4FB9-B7C0-15DD91C2B0B7}" type="slidenum">
              <a:rPr lang="en-US" sz="1200"/>
              <a:pPr algn="r" eaLnBrk="1" hangingPunct="1"/>
              <a:t>10</a:t>
            </a:fld>
            <a:endParaRPr lang="en-US" sz="1200"/>
          </a:p>
        </p:txBody>
      </p:sp>
      <p:sp>
        <p:nvSpPr>
          <p:cNvPr id="18435" name="Rectangle 2"/>
          <p:cNvSpPr>
            <a:spLocks noGrp="1" noRo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t>Kommissionens initiativrätt: inte RIF (JHA)</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5D8C3642-7D6B-41DF-A1E8-D5A3FE4BAD61}" type="slidenum">
              <a:rPr lang="en-US" sz="1200"/>
              <a:pPr algn="r" eaLnBrk="1" hangingPunct="1"/>
              <a:t>11</a:t>
            </a:fld>
            <a:endParaRPr lang="en-US" sz="1200"/>
          </a:p>
        </p:txBody>
      </p:sp>
      <p:sp>
        <p:nvSpPr>
          <p:cNvPr id="20483" name="Rectangle 2"/>
          <p:cNvSpPr>
            <a:spLocks noGrp="1" noRo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16D6C71F-8B51-4325-8879-4D9808204203}" type="slidenum">
              <a:rPr lang="en-US" sz="1200"/>
              <a:pPr algn="r" eaLnBrk="1" hangingPunct="1"/>
              <a:t>12</a:t>
            </a:fld>
            <a:endParaRPr lang="en-US" sz="1200"/>
          </a:p>
        </p:txBody>
      </p:sp>
      <p:sp>
        <p:nvSpPr>
          <p:cNvPr id="22531" name="Rectangle 2"/>
          <p:cNvSpPr>
            <a:spLocks noGrp="1" noRo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48BD2337-BD3E-4C33-9F00-F615A8AF6C4A}" type="slidenum">
              <a:rPr lang="en-US" sz="1200"/>
              <a:pPr algn="r" eaLnBrk="1" hangingPunct="1"/>
              <a:t>13</a:t>
            </a:fld>
            <a:endParaRPr lang="en-US" sz="1200"/>
          </a:p>
        </p:txBody>
      </p:sp>
      <p:sp>
        <p:nvSpPr>
          <p:cNvPr id="24579" name="Rectangle 2"/>
          <p:cNvSpPr>
            <a:spLocks noGrp="1" noRo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noTextEdit="1"/>
          </p:cNvSpPr>
          <p:nvPr>
            <p:ph type="sldImg"/>
          </p:nvPr>
        </p:nvSpPr>
        <p:spPr>
          <a:ln/>
        </p:spPr>
      </p:sp>
      <p:sp>
        <p:nvSpPr>
          <p:cNvPr id="266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ADB8DECF-591B-415F-8D37-EA7CD33131B6}" type="slidenum">
              <a:rPr lang="en-US" sz="1200"/>
              <a:pPr algn="r" eaLnBrk="1" hangingPunct="1"/>
              <a:t>15</a:t>
            </a:fld>
            <a:endParaRPr lang="en-US" sz="1200"/>
          </a:p>
        </p:txBody>
      </p:sp>
      <p:sp>
        <p:nvSpPr>
          <p:cNvPr id="96259" name="Rectangle 2"/>
          <p:cNvSpPr>
            <a:spLocks noGrp="1" noRo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t>Efter Europavalet 2009.</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93957261-FB5A-41C1-88D2-AF0962D08E4E}" type="slidenum">
              <a:rPr lang="en-US" sz="1200"/>
              <a:pPr algn="r" eaLnBrk="1" hangingPunct="1"/>
              <a:t>16</a:t>
            </a:fld>
            <a:endParaRPr lang="en-US" sz="1200"/>
          </a:p>
        </p:txBody>
      </p:sp>
      <p:sp>
        <p:nvSpPr>
          <p:cNvPr id="30723" name="Rectangle 2"/>
          <p:cNvSpPr>
            <a:spLocks noGrp="1" noRo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v-SE"/>
              <a:t>Enligt Lissabonfördraget får Sverige 20 ledamöter.</a:t>
            </a:r>
          </a:p>
          <a:p>
            <a:pPr eaLnBrk="1" hangingPunct="1"/>
            <a:r>
              <a:rPr lang="sv-SE"/>
              <a:t>Det är (I januari 2010) ännu oklart när de ska tillträda.</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F6F57625-3C16-40DC-BF7D-E79FCE23EEF0}" type="slidenum">
              <a:rPr lang="en-US" sz="1200"/>
              <a:pPr algn="r" eaLnBrk="1" hangingPunct="1"/>
              <a:t>17</a:t>
            </a:fld>
            <a:endParaRPr lang="en-US" sz="1200"/>
          </a:p>
        </p:txBody>
      </p:sp>
      <p:sp>
        <p:nvSpPr>
          <p:cNvPr id="32771" name="Rectangle 2"/>
          <p:cNvSpPr>
            <a:spLocks noGrp="1" noRo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A1D3E496-C52E-44CF-AA88-DFA92DAB2E1E}" type="slidenum">
              <a:rPr lang="en-US" sz="1200"/>
              <a:pPr algn="r" eaLnBrk="1" hangingPunct="1"/>
              <a:t>18</a:t>
            </a:fld>
            <a:endParaRPr lang="en-US" sz="1200"/>
          </a:p>
        </p:txBody>
      </p:sp>
      <p:sp>
        <p:nvSpPr>
          <p:cNvPr id="34819" name="Rectangle 2"/>
          <p:cNvSpPr>
            <a:spLocks noGrp="1" noRo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5C897B37-72BC-45C9-A2BD-7C23304A8A37}" type="slidenum">
              <a:rPr lang="en-US" sz="1200"/>
              <a:pPr algn="r" eaLnBrk="1" hangingPunct="1"/>
              <a:t>19</a:t>
            </a:fld>
            <a:endParaRPr lang="en-US" sz="1200"/>
          </a:p>
        </p:txBody>
      </p:sp>
      <p:sp>
        <p:nvSpPr>
          <p:cNvPr id="36867" name="Rectangle 2"/>
          <p:cNvSpPr>
            <a:spLocks noGrp="1" noRo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25A5F18-F3B1-4383-A79E-7F21AE4BCF16}" type="slidenum">
              <a:rPr lang="en-US" sz="1200"/>
              <a:pPr algn="r" eaLnBrk="1" hangingPunct="1"/>
              <a:t>2</a:t>
            </a:fld>
            <a:endParaRPr lang="en-US" sz="1200"/>
          </a:p>
        </p:txBody>
      </p:sp>
      <p:sp>
        <p:nvSpPr>
          <p:cNvPr id="93187" name="Rectangle 2"/>
          <p:cNvSpPr>
            <a:spLocks noGrp="1" noRot="1" noChangeArrowheads="1" noTextEdit="1"/>
          </p:cNvSpPr>
          <p:nvPr>
            <p:ph type="sldImg"/>
          </p:nvPr>
        </p:nvSpPr>
        <p:spPr>
          <a:ln/>
        </p:spPr>
      </p:sp>
      <p:sp>
        <p:nvSpPr>
          <p:cNvPr id="93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53004CB5-2056-424F-8975-A4038DDEBBB8}" type="slidenum">
              <a:rPr lang="en-US" sz="1200"/>
              <a:pPr algn="r" eaLnBrk="1" hangingPunct="1"/>
              <a:t>20</a:t>
            </a:fld>
            <a:endParaRPr lang="en-US" sz="1200"/>
          </a:p>
        </p:txBody>
      </p:sp>
      <p:sp>
        <p:nvSpPr>
          <p:cNvPr id="38915" name="Rectangle 2"/>
          <p:cNvSpPr>
            <a:spLocks noGrp="1" noRo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40B5D639-D156-4CC8-BB88-33A0337DF5DC}" type="slidenum">
              <a:rPr lang="en-US" sz="1200"/>
              <a:pPr algn="r" eaLnBrk="1" hangingPunct="1"/>
              <a:t>21</a:t>
            </a:fld>
            <a:endParaRPr lang="en-US" sz="1200"/>
          </a:p>
        </p:txBody>
      </p:sp>
      <p:sp>
        <p:nvSpPr>
          <p:cNvPr id="40963" name="Rectangle 2"/>
          <p:cNvSpPr>
            <a:spLocks noGrp="1" noRo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0B513473-516F-4206-9C9A-3D4CA91297CE}" type="slidenum">
              <a:rPr lang="en-US" sz="1200"/>
              <a:pPr algn="r" eaLnBrk="1" hangingPunct="1"/>
              <a:t>22</a:t>
            </a:fld>
            <a:endParaRPr lang="en-US" sz="1200"/>
          </a:p>
        </p:txBody>
      </p:sp>
      <p:sp>
        <p:nvSpPr>
          <p:cNvPr id="43011" name="Rectangle 2"/>
          <p:cNvSpPr>
            <a:spLocks noGrp="1" noRo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795A3EF5-1313-4C28-B6FD-9D179E96A426}" type="slidenum">
              <a:rPr lang="en-US" sz="1200"/>
              <a:pPr algn="r" eaLnBrk="1" hangingPunct="1"/>
              <a:t>23</a:t>
            </a:fld>
            <a:endParaRPr lang="en-US" sz="1200"/>
          </a:p>
        </p:txBody>
      </p:sp>
      <p:sp>
        <p:nvSpPr>
          <p:cNvPr id="45059" name="Rectangle 2"/>
          <p:cNvSpPr>
            <a:spLocks noGrp="1" noRo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B137BD5C-0480-40D3-BC4F-8BC3817444A7}" type="slidenum">
              <a:rPr lang="en-US" sz="1200"/>
              <a:pPr algn="r" eaLnBrk="1" hangingPunct="1"/>
              <a:t>24</a:t>
            </a:fld>
            <a:endParaRPr lang="en-US" sz="1200"/>
          </a:p>
        </p:txBody>
      </p:sp>
      <p:sp>
        <p:nvSpPr>
          <p:cNvPr id="47107" name="Rectangle 2"/>
          <p:cNvSpPr>
            <a:spLocks noGrp="1" noRo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DA0CA219-C309-4466-AB70-C58CB9082C86}" type="slidenum">
              <a:rPr lang="en-US" sz="1200"/>
              <a:pPr algn="r" eaLnBrk="1" hangingPunct="1"/>
              <a:t>25</a:t>
            </a:fld>
            <a:endParaRPr lang="en-US" sz="1200"/>
          </a:p>
        </p:txBody>
      </p:sp>
      <p:sp>
        <p:nvSpPr>
          <p:cNvPr id="49155" name="Rectangle 2"/>
          <p:cNvSpPr>
            <a:spLocks noGrp="1" noRo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405E5ABE-ED6D-465C-8EE6-89E21D0FCCE2}" type="slidenum">
              <a:rPr lang="en-US" sz="1200"/>
              <a:pPr algn="r" eaLnBrk="1" hangingPunct="1"/>
              <a:t>26</a:t>
            </a:fld>
            <a:endParaRPr lang="en-US" sz="1200"/>
          </a:p>
        </p:txBody>
      </p:sp>
      <p:sp>
        <p:nvSpPr>
          <p:cNvPr id="51203" name="Rectangle 2"/>
          <p:cNvSpPr>
            <a:spLocks noGrp="1" noRo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374D5E6D-C5F3-43C6-B573-753C22A2A1FF}" type="slidenum">
              <a:rPr lang="en-US" sz="1200"/>
              <a:pPr algn="r" eaLnBrk="1" hangingPunct="1"/>
              <a:t>27</a:t>
            </a:fld>
            <a:endParaRPr lang="en-US" sz="1200"/>
          </a:p>
        </p:txBody>
      </p:sp>
      <p:sp>
        <p:nvSpPr>
          <p:cNvPr id="53251" name="Rectangle 2"/>
          <p:cNvSpPr>
            <a:spLocks noGrp="1" noRo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2852FE3F-5450-48ED-8089-A6952BDEA02F}" type="slidenum">
              <a:rPr lang="en-US" sz="1200"/>
              <a:pPr algn="r" eaLnBrk="1" hangingPunct="1"/>
              <a:t>28</a:t>
            </a:fld>
            <a:endParaRPr lang="en-US" sz="1200"/>
          </a:p>
        </p:txBody>
      </p:sp>
      <p:sp>
        <p:nvSpPr>
          <p:cNvPr id="74755" name="Rectangle 2"/>
          <p:cNvSpPr>
            <a:spLocks noGrp="1" noRot="1" noChangeArrowheads="1" noTextEdit="1"/>
          </p:cNvSpPr>
          <p:nvPr>
            <p:ph type="sldImg"/>
          </p:nvPr>
        </p:nvSpPr>
        <p:spPr>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t>(SFS 2009:1078)</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F88B22D4-FF35-45A7-BA86-051DE352EBB6}" type="slidenum">
              <a:rPr lang="en-US" sz="1200"/>
              <a:pPr algn="r" eaLnBrk="1" hangingPunct="1"/>
              <a:t>30</a:t>
            </a:fld>
            <a:endParaRPr lang="en-US" sz="1200"/>
          </a:p>
        </p:txBody>
      </p:sp>
      <p:sp>
        <p:nvSpPr>
          <p:cNvPr id="56323" name="Rectangle 2"/>
          <p:cNvSpPr>
            <a:spLocks noGrp="1" noRo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73AA0A15-38BE-4A93-8513-8A5844773F5E}" type="slidenum">
              <a:rPr lang="en-US" sz="1200"/>
              <a:pPr algn="r" eaLnBrk="1" hangingPunct="1"/>
              <a:t>3</a:t>
            </a:fld>
            <a:endParaRPr lang="en-US" sz="1200"/>
          </a:p>
        </p:txBody>
      </p:sp>
      <p:sp>
        <p:nvSpPr>
          <p:cNvPr id="69635" name="Rectangle 2"/>
          <p:cNvSpPr>
            <a:spLocks noGrp="1" noRo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80B62402-01A3-4C1F-A70F-B24D198371AB}" type="slidenum">
              <a:rPr lang="en-US" sz="1200"/>
              <a:pPr algn="r" eaLnBrk="1" hangingPunct="1"/>
              <a:t>31</a:t>
            </a:fld>
            <a:endParaRPr lang="en-US" sz="1200"/>
          </a:p>
        </p:txBody>
      </p:sp>
      <p:sp>
        <p:nvSpPr>
          <p:cNvPr id="62467" name="Rectangle 2"/>
          <p:cNvSpPr>
            <a:spLocks noGrp="1" noRo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0D05F4B6-47E3-43E0-9549-7D7BB01448D3}" type="slidenum">
              <a:rPr lang="en-US" sz="1200"/>
              <a:pPr algn="r" eaLnBrk="1" hangingPunct="1"/>
              <a:t>32</a:t>
            </a:fld>
            <a:endParaRPr lang="en-US" sz="1200"/>
          </a:p>
        </p:txBody>
      </p:sp>
      <p:sp>
        <p:nvSpPr>
          <p:cNvPr id="64515" name="Rectangle 2"/>
          <p:cNvSpPr>
            <a:spLocks noGrp="1" noRo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349F5224-F5D3-45DD-B5C0-8A781B3B4433}" type="slidenum">
              <a:rPr lang="en-US" sz="1200"/>
              <a:pPr algn="r" eaLnBrk="1" hangingPunct="1"/>
              <a:t>33</a:t>
            </a:fld>
            <a:endParaRPr lang="en-US" sz="1200"/>
          </a:p>
        </p:txBody>
      </p:sp>
      <p:sp>
        <p:nvSpPr>
          <p:cNvPr id="66563" name="Rectangle 2"/>
          <p:cNvSpPr>
            <a:spLocks noGrp="1" noRo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A30BF94A-0E25-4C6A-900A-B0FCABE97D25}" type="slidenum">
              <a:rPr lang="en-US" sz="1200"/>
              <a:pPr algn="r" eaLnBrk="1" hangingPunct="1"/>
              <a:t>34</a:t>
            </a:fld>
            <a:endParaRPr lang="en-US" sz="1200"/>
          </a:p>
        </p:txBody>
      </p:sp>
      <p:sp>
        <p:nvSpPr>
          <p:cNvPr id="58371" name="Rectangle 2"/>
          <p:cNvSpPr>
            <a:spLocks noGrp="1" noRo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7E3F8EA2-5236-43C7-AFEE-7FDF0DD02E85}" type="slidenum">
              <a:rPr lang="en-US" sz="1200"/>
              <a:pPr algn="r" eaLnBrk="1" hangingPunct="1"/>
              <a:t>4</a:t>
            </a:fld>
            <a:endParaRPr lang="en-US" sz="1200"/>
          </a:p>
        </p:txBody>
      </p:sp>
      <p:sp>
        <p:nvSpPr>
          <p:cNvPr id="76803" name="Rectangle 2"/>
          <p:cNvSpPr>
            <a:spLocks noGrp="1" noRot="1"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751EDF49-1DCC-4175-9344-4F424AE364BC}" type="slidenum">
              <a:rPr lang="en-US" sz="1200"/>
              <a:pPr algn="r" eaLnBrk="1" hangingPunct="1"/>
              <a:t>5</a:t>
            </a:fld>
            <a:endParaRPr lang="en-US" sz="1200"/>
          </a:p>
        </p:txBody>
      </p:sp>
      <p:sp>
        <p:nvSpPr>
          <p:cNvPr id="80899" name="Rectangle 2"/>
          <p:cNvSpPr>
            <a:spLocks noGrp="1" noRot="1"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000"/>
              <a:t>Undantagna är även flera sektorer för vilka det redan finns särskilda EU-regler. Tjänstedirektivet ska inte heller inverka på den internationella privaträtten, i synnerhet inte på regler som garanterar konsumenter skydd enligt lagstiftningen i deras hemländer.</a:t>
            </a:r>
          </a:p>
          <a:p>
            <a:r>
              <a:rPr lang="en-GB" sz="1000"/>
              <a:t>Tjänstedirektivet behandlar inte avreglering av tjänster av allmänt ekonomiskt intresse som utförs på statens uppdrag eller medlemsländernas rätt att definiera dessa tjänster. Det påverkar inte heller tjänstemonopol, arbetsrätten eller rätten att sluta kollektivavtal och att vidta stridsåtgärder på arbetsmarknaden.</a:t>
            </a:r>
            <a:endParaRPr lang="en-US" sz="1000"/>
          </a:p>
          <a:p>
            <a:r>
              <a:rPr lang="en-GB" sz="1000"/>
              <a:t>Undantagna är även flera sektorer för vilka det redan finns särskilda EU-regler. Tjänstedirektivet ska inte heller inverka på den internationella privaträtten, i synnerhet inte på regler som garanterar konsumenter skydd enligt lagstiftningen i deras hemländer.</a:t>
            </a:r>
          </a:p>
          <a:p>
            <a:r>
              <a:rPr lang="en-GB" sz="1000"/>
              <a:t>Tjänstedirektivet behandlar inte avreglering av tjänster av allmänt ekonomiskt intresse som utförs på statens uppdrag eller medlemsländernas rätt att definiera dessa tjänster. Det påverkar inte heller tjänstemonopol, arbetsrätten eller rätten att sluta kollektivavtal och att vidta stridsåtgärder på arbetsmarknaden.</a:t>
            </a:r>
            <a:endParaRPr lang="en-US" sz="1000"/>
          </a:p>
          <a:p>
            <a:r>
              <a:rPr lang="en-GB" sz="1000"/>
              <a:t>Undantagna är även flera sektorer för vilka det redan finns särskilda EU-regler. Tjänstedirektivet ska inte heller inverka på den internationella privaträtten, i synnerhet inte på regler som garanterar konsumenter skydd enligt lagstiftningen i deras hemländer.</a:t>
            </a:r>
          </a:p>
          <a:p>
            <a:r>
              <a:rPr lang="en-GB" sz="1000"/>
              <a:t>Tjänstedirektivet behandlar inte avreglering av tjänster av allmänt ekonomiskt intresse som utförs på statens uppdrag eller medlemsländernas rätt att definiera dessa tjänster. Det påverkar inte heller tjänstemonopol, arbetsrätten eller rätten att sluta kollektivavtal och att vidta stridsåtgärder på arbetsmarknaden.</a:t>
            </a:r>
            <a:endParaRPr lang="en-US" sz="10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06426CA5-F35C-43E9-BB76-1E58D5AF4124}" type="slidenum">
              <a:rPr lang="en-US" sz="1200"/>
              <a:pPr algn="r" eaLnBrk="1" hangingPunct="1"/>
              <a:t>6</a:t>
            </a:fld>
            <a:endParaRPr lang="en-US" sz="1200"/>
          </a:p>
        </p:txBody>
      </p:sp>
      <p:sp>
        <p:nvSpPr>
          <p:cNvPr id="10243" name="Rectangle 2"/>
          <p:cNvSpPr>
            <a:spLocks noGrp="1" noRot="1" noChangeArrowheads="1" noTextEdit="1"/>
          </p:cNvSpPr>
          <p:nvPr>
            <p:ph type="sldImg"/>
          </p:nvPr>
        </p:nvSpPr>
        <p:spPr>
          <a:ln/>
        </p:spPr>
      </p:sp>
      <p:sp>
        <p:nvSpPr>
          <p:cNvPr id="10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000"/>
              <a:t>Undantagna är även flera sektorer för vilka det redan finns särskilda EU-regler. Tjänstedirektivet ska inte heller inverka på den internationella privaträtten, i synnerhet inte på regler som garanterar konsumenter skydd enligt lagstiftningen i deras hemländer.</a:t>
            </a:r>
          </a:p>
          <a:p>
            <a:r>
              <a:rPr lang="en-GB" sz="1000"/>
              <a:t>Tjänstedirektivet behandlar inte avreglering av tjänster av allmänt ekonomiskt intresse som utförs på statens uppdrag eller medlemsländernas rätt att definiera dessa tjänster. Det påverkar inte heller tjänstemonopol, arbetsrätten eller rätten att sluta kollektivavtal och att vidta stridsåtgärder på arbetsmarknaden.</a:t>
            </a:r>
            <a:endParaRPr lang="en-US" sz="1000"/>
          </a:p>
          <a:p>
            <a:r>
              <a:rPr lang="en-GB" sz="1000"/>
              <a:t>Undantagna är även flera sektorer för vilka det redan finns särskilda EU-regler. Tjänstedirektivet ska inte heller inverka på den internationella privaträtten, i synnerhet inte på regler som garanterar konsumenter skydd enligt lagstiftningen i deras hemländer.</a:t>
            </a:r>
          </a:p>
          <a:p>
            <a:r>
              <a:rPr lang="en-GB" sz="1000"/>
              <a:t>Tjänstedirektivet behandlar inte avreglering av tjänster av allmänt ekonomiskt intresse som utförs på statens uppdrag eller medlemsländernas rätt att definiera dessa tjänster. Det påverkar inte heller tjänstemonopol, arbetsrätten eller rätten att sluta kollektivavtal och att vidta stridsåtgärder på arbetsmarknaden.</a:t>
            </a:r>
            <a:endParaRPr lang="en-US" sz="1000"/>
          </a:p>
          <a:p>
            <a:r>
              <a:rPr lang="en-GB" sz="1000"/>
              <a:t>Undantagna är även flera sektorer för vilka det redan finns särskilda EU-regler. Tjänstedirektivet ska inte heller inverka på den internationella privaträtten, i synnerhet inte på regler som garanterar konsumenter skydd enligt lagstiftningen i deras hemländer.</a:t>
            </a:r>
          </a:p>
          <a:p>
            <a:r>
              <a:rPr lang="en-GB" sz="1000"/>
              <a:t>Tjänstedirektivet behandlar inte avreglering av tjänster av allmänt ekonomiskt intresse som utförs på statens uppdrag eller medlemsländernas rätt att definiera dessa tjänster. Det påverkar inte heller tjänstemonopol, arbetsrätten eller rätten att sluta kollektivavtal och att vidta stridsåtgärder på arbetsmarknaden.</a:t>
            </a:r>
            <a:endParaRPr lang="en-US" sz="10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3F010B4C-17CA-4A1B-AA0C-95078066344A}" type="slidenum">
              <a:rPr lang="en-US" sz="1200"/>
              <a:pPr algn="r" eaLnBrk="1" hangingPunct="1"/>
              <a:t>7</a:t>
            </a:fld>
            <a:endParaRPr lang="en-US" sz="1200"/>
          </a:p>
        </p:txBody>
      </p:sp>
      <p:sp>
        <p:nvSpPr>
          <p:cNvPr id="12291" name="Rectangle 2"/>
          <p:cNvSpPr>
            <a:spLocks noGrp="1" noRo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9B2CC8C8-B0FF-431B-BB6C-D3E3EE075C08}" type="slidenum">
              <a:rPr lang="en-US" sz="1200"/>
              <a:pPr algn="r" eaLnBrk="1" hangingPunct="1"/>
              <a:t>8</a:t>
            </a:fld>
            <a:endParaRPr lang="en-US" sz="1200"/>
          </a:p>
        </p:txBody>
      </p:sp>
      <p:sp>
        <p:nvSpPr>
          <p:cNvPr id="14339" name="Rectangle 2"/>
          <p:cNvSpPr>
            <a:spLocks noGrp="1" noRo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BDD42378-6B88-4C11-882E-D2CD4659E027}" type="slidenum">
              <a:rPr lang="en-US" sz="1200"/>
              <a:pPr algn="r" eaLnBrk="1" hangingPunct="1"/>
              <a:t>9</a:t>
            </a:fld>
            <a:endParaRPr lang="en-US" sz="1200"/>
          </a:p>
        </p:txBody>
      </p:sp>
      <p:sp>
        <p:nvSpPr>
          <p:cNvPr id="16387" name="Rectangle 2"/>
          <p:cNvSpPr>
            <a:spLocks noGrp="1" noRo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685800" y="2130425"/>
            <a:ext cx="7772400" cy="1470025"/>
          </a:xfrm>
        </p:spPr>
        <p:txBody>
          <a:bodyPr/>
          <a:lstStyle/>
          <a:p>
            <a:r>
              <a:rPr lang="sv-SE" smtClean="0"/>
              <a:t>Klicka här för att ändra format</a:t>
            </a:r>
            <a:endParaRPr lang="sv-SE"/>
          </a:p>
        </p:txBody>
      </p:sp>
      <p:sp>
        <p:nvSpPr>
          <p:cNvPr id="3" name="Underrubrik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sv-SE" smtClean="0"/>
              <a:t>Klicka här för att ändra format på underrubrik i bakgrunden</a:t>
            </a:r>
            <a:endParaRPr lang="sv-SE"/>
          </a:p>
        </p:txBody>
      </p:sp>
    </p:spTree>
    <p:extLst>
      <p:ext uri="{BB962C8B-B14F-4D97-AF65-F5344CB8AC3E}">
        <p14:creationId xmlns:p14="http://schemas.microsoft.com/office/powerpoint/2010/main" val="740867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lodrät text 2"/>
          <p:cNvSpPr>
            <a:spLocks noGrp="1"/>
          </p:cNvSpPr>
          <p:nvPr>
            <p:ph type="body" orient="vert" idx="1"/>
          </p:nvPr>
        </p:nvSpPr>
        <p:spPr/>
        <p:txBody>
          <a:bodyPr vert="eaVert"/>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Tree>
    <p:extLst>
      <p:ext uri="{BB962C8B-B14F-4D97-AF65-F5344CB8AC3E}">
        <p14:creationId xmlns:p14="http://schemas.microsoft.com/office/powerpoint/2010/main" val="4086438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6324600" y="76200"/>
            <a:ext cx="2057400" cy="5516563"/>
          </a:xfrm>
        </p:spPr>
        <p:txBody>
          <a:bodyPr vert="eaVert"/>
          <a:lstStyle/>
          <a:p>
            <a:r>
              <a:rPr lang="sv-SE" smtClean="0"/>
              <a:t>Klicka här för att ändra format</a:t>
            </a:r>
            <a:endParaRPr lang="sv-SE"/>
          </a:p>
        </p:txBody>
      </p:sp>
      <p:sp>
        <p:nvSpPr>
          <p:cNvPr id="3" name="Platshållare för lodrät text 2"/>
          <p:cNvSpPr>
            <a:spLocks noGrp="1"/>
          </p:cNvSpPr>
          <p:nvPr>
            <p:ph type="body" orient="vert" idx="1"/>
          </p:nvPr>
        </p:nvSpPr>
        <p:spPr>
          <a:xfrm>
            <a:off x="152400" y="76200"/>
            <a:ext cx="6019800" cy="5516563"/>
          </a:xfrm>
        </p:spPr>
        <p:txBody>
          <a:bodyPr vert="eaVert"/>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Tree>
    <p:extLst>
      <p:ext uri="{BB962C8B-B14F-4D97-AF65-F5344CB8AC3E}">
        <p14:creationId xmlns:p14="http://schemas.microsoft.com/office/powerpoint/2010/main" val="3386462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Rubrik och text över innehåll">
    <p:spTree>
      <p:nvGrpSpPr>
        <p:cNvPr id="1" name=""/>
        <p:cNvGrpSpPr/>
        <p:nvPr/>
      </p:nvGrpSpPr>
      <p:grpSpPr>
        <a:xfrm>
          <a:off x="0" y="0"/>
          <a:ext cx="0" cy="0"/>
          <a:chOff x="0" y="0"/>
          <a:chExt cx="0" cy="0"/>
        </a:xfrm>
      </p:grpSpPr>
      <p:sp>
        <p:nvSpPr>
          <p:cNvPr id="2" name="Rubrik 1"/>
          <p:cNvSpPr>
            <a:spLocks noGrp="1"/>
          </p:cNvSpPr>
          <p:nvPr>
            <p:ph type="title"/>
          </p:nvPr>
        </p:nvSpPr>
        <p:spPr>
          <a:xfrm>
            <a:off x="152400" y="76200"/>
            <a:ext cx="8229600" cy="838200"/>
          </a:xfrm>
        </p:spPr>
        <p:txBody>
          <a:bodyPr/>
          <a:lstStyle/>
          <a:p>
            <a:r>
              <a:rPr lang="sv-SE" smtClean="0"/>
              <a:t>Klicka här för att ändra format</a:t>
            </a:r>
            <a:endParaRPr lang="sv-SE"/>
          </a:p>
        </p:txBody>
      </p:sp>
      <p:sp>
        <p:nvSpPr>
          <p:cNvPr id="3" name="Platshållare för text 2"/>
          <p:cNvSpPr>
            <a:spLocks noGrp="1"/>
          </p:cNvSpPr>
          <p:nvPr>
            <p:ph type="body" sz="half" idx="1"/>
          </p:nvPr>
        </p:nvSpPr>
        <p:spPr>
          <a:xfrm>
            <a:off x="152400" y="1066800"/>
            <a:ext cx="8229600" cy="2185988"/>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innehåll 3"/>
          <p:cNvSpPr>
            <a:spLocks noGrp="1"/>
          </p:cNvSpPr>
          <p:nvPr>
            <p:ph sz="half" idx="2"/>
          </p:nvPr>
        </p:nvSpPr>
        <p:spPr>
          <a:xfrm>
            <a:off x="152400" y="3405188"/>
            <a:ext cx="8229600" cy="2187575"/>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Tree>
    <p:extLst>
      <p:ext uri="{BB962C8B-B14F-4D97-AF65-F5344CB8AC3E}">
        <p14:creationId xmlns:p14="http://schemas.microsoft.com/office/powerpoint/2010/main" val="2752929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innehåll 2"/>
          <p:cNvSpPr>
            <a:spLocks noGrp="1"/>
          </p:cNvSpPr>
          <p:nvPr>
            <p:ph idx="1"/>
          </p:nvPr>
        </p:nvSpPr>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Tree>
    <p:extLst>
      <p:ext uri="{BB962C8B-B14F-4D97-AF65-F5344CB8AC3E}">
        <p14:creationId xmlns:p14="http://schemas.microsoft.com/office/powerpoint/2010/main" val="801527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722313" y="4406900"/>
            <a:ext cx="7772400" cy="1362075"/>
          </a:xfrm>
        </p:spPr>
        <p:txBody>
          <a:bodyPr anchor="t"/>
          <a:lstStyle>
            <a:lvl1pPr algn="l">
              <a:defRPr sz="4000" b="1" cap="all"/>
            </a:lvl1pPr>
          </a:lstStyle>
          <a:p>
            <a:r>
              <a:rPr lang="sv-SE" smtClean="0"/>
              <a:t>Klicka här för att ändra format</a:t>
            </a:r>
            <a:endParaRPr lang="sv-SE"/>
          </a:p>
        </p:txBody>
      </p:sp>
      <p:sp>
        <p:nvSpPr>
          <p:cNvPr id="3" name="Platshållare för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sv-SE" smtClean="0"/>
              <a:t>Klicka här för att ändra format på bakgrundstexten</a:t>
            </a:r>
          </a:p>
        </p:txBody>
      </p:sp>
    </p:spTree>
    <p:extLst>
      <p:ext uri="{BB962C8B-B14F-4D97-AF65-F5344CB8AC3E}">
        <p14:creationId xmlns:p14="http://schemas.microsoft.com/office/powerpoint/2010/main" val="219321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innehåll 2"/>
          <p:cNvSpPr>
            <a:spLocks noGrp="1"/>
          </p:cNvSpPr>
          <p:nvPr>
            <p:ph sz="half" idx="1"/>
          </p:nvPr>
        </p:nvSpPr>
        <p:spPr>
          <a:xfrm>
            <a:off x="152400" y="1066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innehåll 3"/>
          <p:cNvSpPr>
            <a:spLocks noGrp="1"/>
          </p:cNvSpPr>
          <p:nvPr>
            <p:ph sz="half" idx="2"/>
          </p:nvPr>
        </p:nvSpPr>
        <p:spPr>
          <a:xfrm>
            <a:off x="4343400" y="1066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Tree>
    <p:extLst>
      <p:ext uri="{BB962C8B-B14F-4D97-AF65-F5344CB8AC3E}">
        <p14:creationId xmlns:p14="http://schemas.microsoft.com/office/powerpoint/2010/main" val="2360169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a:xfrm>
            <a:off x="457200" y="274638"/>
            <a:ext cx="8229600" cy="1143000"/>
          </a:xfrm>
        </p:spPr>
        <p:txBody>
          <a:bodyPr/>
          <a:lstStyle>
            <a:lvl1pPr>
              <a:defRPr/>
            </a:lvl1pPr>
          </a:lstStyle>
          <a:p>
            <a:r>
              <a:rPr lang="sv-SE" smtClean="0"/>
              <a:t>Klicka här för att ändra format</a:t>
            </a:r>
            <a:endParaRPr lang="sv-SE"/>
          </a:p>
        </p:txBody>
      </p:sp>
      <p:sp>
        <p:nvSpPr>
          <p:cNvPr id="3" name="Platshållare för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Klicka här för att ändra format på bakgrundstexten</a:t>
            </a:r>
          </a:p>
        </p:txBody>
      </p:sp>
      <p:sp>
        <p:nvSpPr>
          <p:cNvPr id="4" name="Platshållare för innehåll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5" name="Platshållare för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Klicka här för att ändra format på bakgrundstexten</a:t>
            </a:r>
          </a:p>
        </p:txBody>
      </p:sp>
      <p:sp>
        <p:nvSpPr>
          <p:cNvPr id="6" name="Platshållare för innehåll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Tree>
    <p:extLst>
      <p:ext uri="{BB962C8B-B14F-4D97-AF65-F5344CB8AC3E}">
        <p14:creationId xmlns:p14="http://schemas.microsoft.com/office/powerpoint/2010/main" val="4218261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Tree>
    <p:extLst>
      <p:ext uri="{BB962C8B-B14F-4D97-AF65-F5344CB8AC3E}">
        <p14:creationId xmlns:p14="http://schemas.microsoft.com/office/powerpoint/2010/main" val="3758168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697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457200" y="273050"/>
            <a:ext cx="3008313" cy="1162050"/>
          </a:xfrm>
        </p:spPr>
        <p:txBody>
          <a:bodyPr anchor="b"/>
          <a:lstStyle>
            <a:lvl1pPr algn="l">
              <a:defRPr sz="2000" b="1"/>
            </a:lvl1pPr>
          </a:lstStyle>
          <a:p>
            <a:r>
              <a:rPr lang="sv-SE" smtClean="0"/>
              <a:t>Klicka här för att ändra format</a:t>
            </a:r>
            <a:endParaRPr lang="sv-SE"/>
          </a:p>
        </p:txBody>
      </p:sp>
      <p:sp>
        <p:nvSpPr>
          <p:cNvPr id="3" name="Platshållare för innehåll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Klicka här för att ändra format på bakgrundstexten</a:t>
            </a:r>
          </a:p>
        </p:txBody>
      </p:sp>
    </p:spTree>
    <p:extLst>
      <p:ext uri="{BB962C8B-B14F-4D97-AF65-F5344CB8AC3E}">
        <p14:creationId xmlns:p14="http://schemas.microsoft.com/office/powerpoint/2010/main" val="3484717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1792288" y="4800600"/>
            <a:ext cx="5486400" cy="566738"/>
          </a:xfrm>
        </p:spPr>
        <p:txBody>
          <a:bodyPr anchor="b"/>
          <a:lstStyle>
            <a:lvl1pPr algn="l">
              <a:defRPr sz="2000" b="1"/>
            </a:lvl1pPr>
          </a:lstStyle>
          <a:p>
            <a:r>
              <a:rPr lang="sv-SE" smtClean="0"/>
              <a:t>Klicka här för att ändra format</a:t>
            </a:r>
            <a:endParaRPr lang="sv-SE"/>
          </a:p>
        </p:txBody>
      </p:sp>
      <p:sp>
        <p:nvSpPr>
          <p:cNvPr id="3" name="Platshållare för bild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Klicka här för att ändra format på bakgrundstexten</a:t>
            </a:r>
          </a:p>
        </p:txBody>
      </p:sp>
    </p:spTree>
    <p:extLst>
      <p:ext uri="{BB962C8B-B14F-4D97-AF65-F5344CB8AC3E}">
        <p14:creationId xmlns:p14="http://schemas.microsoft.com/office/powerpoint/2010/main" val="826527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 descr="20070815_mall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152400" y="76200"/>
            <a:ext cx="8229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8" name="Rectangle 3"/>
          <p:cNvSpPr>
            <a:spLocks noGrp="1" noChangeArrowheads="1"/>
          </p:cNvSpPr>
          <p:nvPr>
            <p:ph type="body" idx="1"/>
          </p:nvPr>
        </p:nvSpPr>
        <p:spPr bwMode="auto">
          <a:xfrm>
            <a:off x="152400" y="10668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36" name="Line 12"/>
          <p:cNvSpPr>
            <a:spLocks noChangeShapeType="1"/>
          </p:cNvSpPr>
          <p:nvPr userDrawn="1"/>
        </p:nvSpPr>
        <p:spPr bwMode="auto">
          <a:xfrm>
            <a:off x="381000" y="6400800"/>
            <a:ext cx="6172200" cy="0"/>
          </a:xfrm>
          <a:prstGeom prst="line">
            <a:avLst/>
          </a:prstGeom>
          <a:noFill/>
          <a:ln w="28575">
            <a:solidFill>
              <a:srgbClr val="B2B2B2"/>
            </a:solidFill>
            <a:round/>
            <a:headEnd/>
            <a:tailEnd/>
          </a:ln>
          <a:effectLst/>
        </p:spPr>
        <p:txBody>
          <a:bodyPr/>
          <a:lstStyle/>
          <a:p>
            <a:pPr>
              <a:defRPr/>
            </a:pPr>
            <a:endParaRPr lang="en-US" sz="1800">
              <a:solidFill>
                <a:schemeClr val="tx1"/>
              </a:solidFill>
              <a:latin typeface="Arial" charset="0"/>
            </a:endParaRPr>
          </a:p>
        </p:txBody>
      </p:sp>
      <p:sp>
        <p:nvSpPr>
          <p:cNvPr id="1037" name="Line 13"/>
          <p:cNvSpPr>
            <a:spLocks noChangeShapeType="1"/>
          </p:cNvSpPr>
          <p:nvPr userDrawn="1"/>
        </p:nvSpPr>
        <p:spPr bwMode="auto">
          <a:xfrm flipV="1">
            <a:off x="381000" y="6324600"/>
            <a:ext cx="0" cy="152400"/>
          </a:xfrm>
          <a:prstGeom prst="line">
            <a:avLst/>
          </a:prstGeom>
          <a:noFill/>
          <a:ln w="28575">
            <a:solidFill>
              <a:srgbClr val="B2B2B2"/>
            </a:solidFill>
            <a:round/>
            <a:headEnd/>
            <a:tailEnd/>
          </a:ln>
          <a:effectLst/>
        </p:spPr>
        <p:txBody>
          <a:bodyPr/>
          <a:lstStyle/>
          <a:p>
            <a:pPr>
              <a:defRPr/>
            </a:pPr>
            <a:endParaRPr lang="en-US" sz="1800">
              <a:solidFill>
                <a:schemeClr val="tx1"/>
              </a:solidFill>
              <a:latin typeface="Arial" charset="0"/>
            </a:endParaRPr>
          </a:p>
        </p:txBody>
      </p:sp>
      <p:sp>
        <p:nvSpPr>
          <p:cNvPr id="1038" name="Line 14"/>
          <p:cNvSpPr>
            <a:spLocks noChangeShapeType="1"/>
          </p:cNvSpPr>
          <p:nvPr userDrawn="1"/>
        </p:nvSpPr>
        <p:spPr bwMode="auto">
          <a:xfrm flipV="1">
            <a:off x="1066800" y="6324600"/>
            <a:ext cx="0" cy="152400"/>
          </a:xfrm>
          <a:prstGeom prst="line">
            <a:avLst/>
          </a:prstGeom>
          <a:noFill/>
          <a:ln w="28575">
            <a:solidFill>
              <a:srgbClr val="B2B2B2"/>
            </a:solidFill>
            <a:round/>
            <a:headEnd/>
            <a:tailEnd/>
          </a:ln>
          <a:effectLst/>
        </p:spPr>
        <p:txBody>
          <a:bodyPr/>
          <a:lstStyle/>
          <a:p>
            <a:pPr>
              <a:defRPr/>
            </a:pPr>
            <a:endParaRPr lang="en-US" sz="1800">
              <a:solidFill>
                <a:schemeClr val="tx1"/>
              </a:solidFill>
              <a:latin typeface="Arial" charset="0"/>
            </a:endParaRPr>
          </a:p>
        </p:txBody>
      </p:sp>
      <p:sp>
        <p:nvSpPr>
          <p:cNvPr id="1041" name="Line 17"/>
          <p:cNvSpPr>
            <a:spLocks noChangeShapeType="1"/>
          </p:cNvSpPr>
          <p:nvPr userDrawn="1"/>
        </p:nvSpPr>
        <p:spPr bwMode="auto">
          <a:xfrm flipV="1">
            <a:off x="3124200" y="6324600"/>
            <a:ext cx="0" cy="152400"/>
          </a:xfrm>
          <a:prstGeom prst="line">
            <a:avLst/>
          </a:prstGeom>
          <a:noFill/>
          <a:ln w="28575">
            <a:solidFill>
              <a:srgbClr val="B2B2B2"/>
            </a:solidFill>
            <a:round/>
            <a:headEnd/>
            <a:tailEnd/>
          </a:ln>
          <a:effectLst/>
        </p:spPr>
        <p:txBody>
          <a:bodyPr/>
          <a:lstStyle/>
          <a:p>
            <a:pPr>
              <a:defRPr/>
            </a:pPr>
            <a:endParaRPr lang="en-US" sz="1800">
              <a:solidFill>
                <a:schemeClr val="tx1"/>
              </a:solidFill>
              <a:latin typeface="Arial" charset="0"/>
            </a:endParaRPr>
          </a:p>
        </p:txBody>
      </p:sp>
      <p:sp>
        <p:nvSpPr>
          <p:cNvPr id="1043" name="Line 19"/>
          <p:cNvSpPr>
            <a:spLocks noChangeShapeType="1"/>
          </p:cNvSpPr>
          <p:nvPr userDrawn="1"/>
        </p:nvSpPr>
        <p:spPr bwMode="auto">
          <a:xfrm flipV="1">
            <a:off x="3810000" y="6324600"/>
            <a:ext cx="0" cy="152400"/>
          </a:xfrm>
          <a:prstGeom prst="line">
            <a:avLst/>
          </a:prstGeom>
          <a:noFill/>
          <a:ln w="28575">
            <a:solidFill>
              <a:srgbClr val="B2B2B2"/>
            </a:solidFill>
            <a:round/>
            <a:headEnd/>
            <a:tailEnd/>
          </a:ln>
          <a:effectLst/>
        </p:spPr>
        <p:txBody>
          <a:bodyPr/>
          <a:lstStyle/>
          <a:p>
            <a:pPr>
              <a:defRPr/>
            </a:pPr>
            <a:endParaRPr lang="en-US" sz="1800">
              <a:solidFill>
                <a:schemeClr val="tx1"/>
              </a:solidFill>
              <a:latin typeface="Arial" charset="0"/>
            </a:endParaRPr>
          </a:p>
        </p:txBody>
      </p:sp>
      <p:sp>
        <p:nvSpPr>
          <p:cNvPr id="1044" name="Line 20"/>
          <p:cNvSpPr>
            <a:spLocks noChangeShapeType="1"/>
          </p:cNvSpPr>
          <p:nvPr userDrawn="1"/>
        </p:nvSpPr>
        <p:spPr bwMode="auto">
          <a:xfrm flipV="1">
            <a:off x="5867400" y="6324600"/>
            <a:ext cx="0" cy="152400"/>
          </a:xfrm>
          <a:prstGeom prst="line">
            <a:avLst/>
          </a:prstGeom>
          <a:noFill/>
          <a:ln w="28575">
            <a:solidFill>
              <a:srgbClr val="B2B2B2"/>
            </a:solidFill>
            <a:round/>
            <a:headEnd/>
            <a:tailEnd/>
          </a:ln>
          <a:effectLst/>
        </p:spPr>
        <p:txBody>
          <a:bodyPr/>
          <a:lstStyle/>
          <a:p>
            <a:pPr>
              <a:defRPr/>
            </a:pPr>
            <a:endParaRPr lang="en-US" sz="1800">
              <a:solidFill>
                <a:schemeClr val="tx1"/>
              </a:solidFill>
              <a:latin typeface="Arial" charset="0"/>
            </a:endParaRPr>
          </a:p>
        </p:txBody>
      </p:sp>
      <p:sp>
        <p:nvSpPr>
          <p:cNvPr id="1046" name="Line 22"/>
          <p:cNvSpPr>
            <a:spLocks noChangeShapeType="1"/>
          </p:cNvSpPr>
          <p:nvPr userDrawn="1"/>
        </p:nvSpPr>
        <p:spPr bwMode="auto">
          <a:xfrm flipV="1">
            <a:off x="6553200" y="6324600"/>
            <a:ext cx="0" cy="152400"/>
          </a:xfrm>
          <a:prstGeom prst="line">
            <a:avLst/>
          </a:prstGeom>
          <a:noFill/>
          <a:ln w="28575">
            <a:solidFill>
              <a:srgbClr val="B2B2B2"/>
            </a:solidFill>
            <a:round/>
            <a:headEnd/>
            <a:tailEnd/>
          </a:ln>
          <a:effectLst/>
        </p:spPr>
        <p:txBody>
          <a:bodyPr/>
          <a:lstStyle/>
          <a:p>
            <a:pPr>
              <a:defRPr/>
            </a:pPr>
            <a:endParaRPr lang="en-US" sz="1800">
              <a:solidFill>
                <a:schemeClr val="tx1"/>
              </a:solidFill>
              <a:latin typeface="Arial" charset="0"/>
            </a:endParaRPr>
          </a:p>
        </p:txBody>
      </p:sp>
      <p:sp>
        <p:nvSpPr>
          <p:cNvPr id="1049" name="Text Box 25"/>
          <p:cNvSpPr txBox="1">
            <a:spLocks noChangeArrowheads="1"/>
          </p:cNvSpPr>
          <p:nvPr userDrawn="1"/>
        </p:nvSpPr>
        <p:spPr bwMode="auto">
          <a:xfrm>
            <a:off x="0" y="6092825"/>
            <a:ext cx="793750" cy="228600"/>
          </a:xfrm>
          <a:prstGeom prst="rect">
            <a:avLst/>
          </a:prstGeom>
          <a:noFill/>
          <a:ln w="9525">
            <a:noFill/>
            <a:miter lim="800000"/>
            <a:headEnd/>
            <a:tailEnd/>
          </a:ln>
          <a:effectLst/>
        </p:spPr>
        <p:txBody>
          <a:bodyPr wrap="none">
            <a:spAutoFit/>
          </a:bodyPr>
          <a:lstStyle/>
          <a:p>
            <a:pPr>
              <a:defRPr/>
            </a:pPr>
            <a:r>
              <a:rPr lang="sv-SE" sz="900" b="1">
                <a:solidFill>
                  <a:srgbClr val="C0C0C0"/>
                </a:solidFill>
                <a:latin typeface="Arial" charset="0"/>
              </a:rPr>
              <a:t>13 jan 2004</a:t>
            </a:r>
            <a:endParaRPr lang="en-GB" sz="900" b="1">
              <a:solidFill>
                <a:srgbClr val="C0C0C0"/>
              </a:solidFill>
              <a:latin typeface="Arial" charset="0"/>
            </a:endParaRPr>
          </a:p>
        </p:txBody>
      </p:sp>
      <p:sp>
        <p:nvSpPr>
          <p:cNvPr id="1050" name="Text Box 26"/>
          <p:cNvSpPr txBox="1">
            <a:spLocks noChangeArrowheads="1"/>
          </p:cNvSpPr>
          <p:nvPr userDrawn="1"/>
        </p:nvSpPr>
        <p:spPr bwMode="auto">
          <a:xfrm>
            <a:off x="1420813" y="6108700"/>
            <a:ext cx="831850" cy="228600"/>
          </a:xfrm>
          <a:prstGeom prst="rect">
            <a:avLst/>
          </a:prstGeom>
          <a:noFill/>
          <a:ln w="9525">
            <a:noFill/>
            <a:miter lim="800000"/>
            <a:headEnd/>
            <a:tailEnd/>
          </a:ln>
          <a:effectLst/>
        </p:spPr>
        <p:txBody>
          <a:bodyPr wrap="none">
            <a:spAutoFit/>
          </a:bodyPr>
          <a:lstStyle/>
          <a:p>
            <a:pPr>
              <a:defRPr/>
            </a:pPr>
            <a:r>
              <a:rPr lang="sv-SE" sz="900" b="1">
                <a:solidFill>
                  <a:srgbClr val="C0C0C0"/>
                </a:solidFill>
                <a:latin typeface="Arial" charset="0"/>
              </a:rPr>
              <a:t>14 feb 2006</a:t>
            </a:r>
            <a:r>
              <a:rPr lang="en-US" sz="900" b="1">
                <a:solidFill>
                  <a:srgbClr val="C0C0C0"/>
                </a:solidFill>
                <a:latin typeface="Arial" charset="0"/>
              </a:rPr>
              <a:t> </a:t>
            </a:r>
            <a:endParaRPr lang="en-GB" sz="900" b="1">
              <a:solidFill>
                <a:srgbClr val="C0C0C0"/>
              </a:solidFill>
              <a:latin typeface="Arial" charset="0"/>
            </a:endParaRPr>
          </a:p>
        </p:txBody>
      </p:sp>
      <p:sp>
        <p:nvSpPr>
          <p:cNvPr id="1051" name="Text Box 27"/>
          <p:cNvSpPr txBox="1">
            <a:spLocks noChangeArrowheads="1"/>
          </p:cNvSpPr>
          <p:nvPr userDrawn="1"/>
        </p:nvSpPr>
        <p:spPr bwMode="auto">
          <a:xfrm>
            <a:off x="2743200" y="6108700"/>
            <a:ext cx="774700" cy="228600"/>
          </a:xfrm>
          <a:prstGeom prst="rect">
            <a:avLst/>
          </a:prstGeom>
          <a:noFill/>
          <a:ln w="9525">
            <a:noFill/>
            <a:miter lim="800000"/>
            <a:headEnd/>
            <a:tailEnd/>
          </a:ln>
          <a:effectLst/>
        </p:spPr>
        <p:txBody>
          <a:bodyPr wrap="none">
            <a:spAutoFit/>
          </a:bodyPr>
          <a:lstStyle/>
          <a:p>
            <a:pPr>
              <a:defRPr/>
            </a:pPr>
            <a:r>
              <a:rPr lang="sv-SE" sz="900" b="1">
                <a:solidFill>
                  <a:srgbClr val="C0C0C0"/>
                </a:solidFill>
                <a:latin typeface="Arial" charset="0"/>
              </a:rPr>
              <a:t>4 apr 2006</a:t>
            </a:r>
            <a:r>
              <a:rPr lang="en-US" sz="900" b="1">
                <a:solidFill>
                  <a:srgbClr val="C0C0C0"/>
                </a:solidFill>
                <a:latin typeface="Arial" charset="0"/>
              </a:rPr>
              <a:t> </a:t>
            </a:r>
            <a:endParaRPr lang="en-GB" sz="900" b="1">
              <a:solidFill>
                <a:srgbClr val="C0C0C0"/>
              </a:solidFill>
              <a:latin typeface="Arial" charset="0"/>
            </a:endParaRPr>
          </a:p>
        </p:txBody>
      </p:sp>
      <p:sp>
        <p:nvSpPr>
          <p:cNvPr id="1052" name="Text Box 28"/>
          <p:cNvSpPr txBox="1">
            <a:spLocks noChangeArrowheads="1"/>
          </p:cNvSpPr>
          <p:nvPr userDrawn="1"/>
        </p:nvSpPr>
        <p:spPr bwMode="auto">
          <a:xfrm>
            <a:off x="3429000" y="6478588"/>
            <a:ext cx="793750" cy="228600"/>
          </a:xfrm>
          <a:prstGeom prst="rect">
            <a:avLst/>
          </a:prstGeom>
          <a:noFill/>
          <a:ln w="9525">
            <a:noFill/>
            <a:miter lim="800000"/>
            <a:headEnd/>
            <a:tailEnd/>
          </a:ln>
          <a:effectLst/>
        </p:spPr>
        <p:txBody>
          <a:bodyPr wrap="none">
            <a:spAutoFit/>
          </a:bodyPr>
          <a:lstStyle/>
          <a:p>
            <a:pPr>
              <a:defRPr/>
            </a:pPr>
            <a:r>
              <a:rPr lang="sv-SE" sz="900" b="1">
                <a:solidFill>
                  <a:srgbClr val="C0C0C0"/>
                </a:solidFill>
                <a:latin typeface="Arial" charset="0"/>
              </a:rPr>
              <a:t>24 jul 2006</a:t>
            </a:r>
            <a:r>
              <a:rPr lang="en-US" sz="900" b="1">
                <a:solidFill>
                  <a:srgbClr val="C0C0C0"/>
                </a:solidFill>
                <a:latin typeface="Arial" charset="0"/>
              </a:rPr>
              <a:t> </a:t>
            </a:r>
            <a:endParaRPr lang="en-GB" sz="900" b="1">
              <a:solidFill>
                <a:srgbClr val="C0C0C0"/>
              </a:solidFill>
              <a:latin typeface="Arial" charset="0"/>
            </a:endParaRPr>
          </a:p>
        </p:txBody>
      </p:sp>
      <p:sp>
        <p:nvSpPr>
          <p:cNvPr id="1053" name="Text Box 29"/>
          <p:cNvSpPr txBox="1">
            <a:spLocks noChangeArrowheads="1"/>
          </p:cNvSpPr>
          <p:nvPr userDrawn="1"/>
        </p:nvSpPr>
        <p:spPr bwMode="auto">
          <a:xfrm>
            <a:off x="4114800" y="6108700"/>
            <a:ext cx="793750" cy="228600"/>
          </a:xfrm>
          <a:prstGeom prst="rect">
            <a:avLst/>
          </a:prstGeom>
          <a:noFill/>
          <a:ln w="9525">
            <a:noFill/>
            <a:miter lim="800000"/>
            <a:headEnd/>
            <a:tailEnd/>
          </a:ln>
          <a:effectLst/>
        </p:spPr>
        <p:txBody>
          <a:bodyPr wrap="none">
            <a:spAutoFit/>
          </a:bodyPr>
          <a:lstStyle/>
          <a:p>
            <a:pPr>
              <a:defRPr/>
            </a:pPr>
            <a:r>
              <a:rPr lang="sv-SE" sz="900" b="1">
                <a:solidFill>
                  <a:srgbClr val="C0C0C0"/>
                </a:solidFill>
                <a:latin typeface="Arial" charset="0"/>
              </a:rPr>
              <a:t>25 jul 2006</a:t>
            </a:r>
            <a:r>
              <a:rPr lang="en-US" sz="900" b="1">
                <a:solidFill>
                  <a:srgbClr val="C0C0C0"/>
                </a:solidFill>
                <a:latin typeface="Arial" charset="0"/>
              </a:rPr>
              <a:t> </a:t>
            </a:r>
            <a:endParaRPr lang="en-GB" sz="900" b="1">
              <a:solidFill>
                <a:srgbClr val="C0C0C0"/>
              </a:solidFill>
              <a:latin typeface="Arial" charset="0"/>
            </a:endParaRPr>
          </a:p>
        </p:txBody>
      </p:sp>
      <p:sp>
        <p:nvSpPr>
          <p:cNvPr id="1056" name="Text Box 32"/>
          <p:cNvSpPr txBox="1">
            <a:spLocks noChangeArrowheads="1"/>
          </p:cNvSpPr>
          <p:nvPr userDrawn="1"/>
        </p:nvSpPr>
        <p:spPr bwMode="auto">
          <a:xfrm>
            <a:off x="647700" y="6478588"/>
            <a:ext cx="863600" cy="228600"/>
          </a:xfrm>
          <a:prstGeom prst="rect">
            <a:avLst/>
          </a:prstGeom>
          <a:noFill/>
          <a:ln w="9525">
            <a:noFill/>
            <a:miter lim="800000"/>
            <a:headEnd/>
            <a:tailEnd/>
          </a:ln>
          <a:effectLst/>
        </p:spPr>
        <p:txBody>
          <a:bodyPr wrap="none">
            <a:spAutoFit/>
          </a:bodyPr>
          <a:lstStyle/>
          <a:p>
            <a:pPr>
              <a:defRPr/>
            </a:pPr>
            <a:r>
              <a:rPr lang="sv-SE" sz="900" b="1">
                <a:solidFill>
                  <a:srgbClr val="C0C0C0"/>
                </a:solidFill>
                <a:latin typeface="Arial" charset="0"/>
              </a:rPr>
              <a:t>22 nov 2005</a:t>
            </a:r>
            <a:r>
              <a:rPr lang="en-US" sz="900" b="1">
                <a:solidFill>
                  <a:srgbClr val="C0C0C0"/>
                </a:solidFill>
                <a:latin typeface="Arial" charset="0"/>
              </a:rPr>
              <a:t> </a:t>
            </a:r>
            <a:endParaRPr lang="en-GB" sz="900" b="1">
              <a:solidFill>
                <a:srgbClr val="C0C0C0"/>
              </a:solidFill>
              <a:latin typeface="Arial" charset="0"/>
            </a:endParaRPr>
          </a:p>
        </p:txBody>
      </p:sp>
      <p:sp>
        <p:nvSpPr>
          <p:cNvPr id="1057" name="Line 33"/>
          <p:cNvSpPr>
            <a:spLocks noChangeShapeType="1"/>
          </p:cNvSpPr>
          <p:nvPr userDrawn="1"/>
        </p:nvSpPr>
        <p:spPr bwMode="auto">
          <a:xfrm flipV="1">
            <a:off x="1752600" y="6324600"/>
            <a:ext cx="0" cy="152400"/>
          </a:xfrm>
          <a:prstGeom prst="line">
            <a:avLst/>
          </a:prstGeom>
          <a:noFill/>
          <a:ln w="28575">
            <a:solidFill>
              <a:srgbClr val="B2B2B2"/>
            </a:solidFill>
            <a:round/>
            <a:headEnd/>
            <a:tailEnd/>
          </a:ln>
          <a:effectLst/>
        </p:spPr>
        <p:txBody>
          <a:bodyPr/>
          <a:lstStyle/>
          <a:p>
            <a:pPr>
              <a:defRPr/>
            </a:pPr>
            <a:endParaRPr lang="en-US" sz="1800">
              <a:solidFill>
                <a:schemeClr val="tx1"/>
              </a:solidFill>
              <a:latin typeface="Arial" charset="0"/>
            </a:endParaRPr>
          </a:p>
        </p:txBody>
      </p:sp>
      <p:sp>
        <p:nvSpPr>
          <p:cNvPr id="1058" name="Line 34"/>
          <p:cNvSpPr>
            <a:spLocks noChangeShapeType="1"/>
          </p:cNvSpPr>
          <p:nvPr userDrawn="1"/>
        </p:nvSpPr>
        <p:spPr bwMode="auto">
          <a:xfrm flipV="1">
            <a:off x="2438400" y="6324600"/>
            <a:ext cx="0" cy="152400"/>
          </a:xfrm>
          <a:prstGeom prst="line">
            <a:avLst/>
          </a:prstGeom>
          <a:noFill/>
          <a:ln w="28575">
            <a:solidFill>
              <a:srgbClr val="B2B2B2"/>
            </a:solidFill>
            <a:round/>
            <a:headEnd/>
            <a:tailEnd/>
          </a:ln>
          <a:effectLst/>
        </p:spPr>
        <p:txBody>
          <a:bodyPr/>
          <a:lstStyle/>
          <a:p>
            <a:pPr>
              <a:defRPr/>
            </a:pPr>
            <a:endParaRPr lang="en-US" sz="1800">
              <a:solidFill>
                <a:schemeClr val="tx1"/>
              </a:solidFill>
              <a:latin typeface="Arial" charset="0"/>
            </a:endParaRPr>
          </a:p>
        </p:txBody>
      </p:sp>
      <p:sp>
        <p:nvSpPr>
          <p:cNvPr id="1059" name="Text Box 35"/>
          <p:cNvSpPr txBox="1">
            <a:spLocks noChangeArrowheads="1"/>
          </p:cNvSpPr>
          <p:nvPr userDrawn="1"/>
        </p:nvSpPr>
        <p:spPr bwMode="auto">
          <a:xfrm>
            <a:off x="2057400" y="6478588"/>
            <a:ext cx="831850" cy="228600"/>
          </a:xfrm>
          <a:prstGeom prst="rect">
            <a:avLst/>
          </a:prstGeom>
          <a:noFill/>
          <a:ln w="9525">
            <a:noFill/>
            <a:miter lim="800000"/>
            <a:headEnd/>
            <a:tailEnd/>
          </a:ln>
          <a:effectLst/>
        </p:spPr>
        <p:txBody>
          <a:bodyPr wrap="none">
            <a:spAutoFit/>
          </a:bodyPr>
          <a:lstStyle/>
          <a:p>
            <a:pPr>
              <a:defRPr/>
            </a:pPr>
            <a:r>
              <a:rPr lang="sv-SE" sz="900" b="1">
                <a:solidFill>
                  <a:srgbClr val="C0C0C0"/>
                </a:solidFill>
                <a:latin typeface="Arial" charset="0"/>
              </a:rPr>
              <a:t>16 feb 2006</a:t>
            </a:r>
            <a:r>
              <a:rPr lang="en-US" sz="900" b="1">
                <a:solidFill>
                  <a:srgbClr val="C0C0C0"/>
                </a:solidFill>
                <a:latin typeface="Arial" charset="0"/>
              </a:rPr>
              <a:t> </a:t>
            </a:r>
            <a:endParaRPr lang="en-GB" sz="900" b="1">
              <a:solidFill>
                <a:srgbClr val="C0C0C0"/>
              </a:solidFill>
              <a:latin typeface="Arial" charset="0"/>
            </a:endParaRPr>
          </a:p>
        </p:txBody>
      </p:sp>
      <p:sp>
        <p:nvSpPr>
          <p:cNvPr id="1060" name="Line 36"/>
          <p:cNvSpPr>
            <a:spLocks noChangeShapeType="1"/>
          </p:cNvSpPr>
          <p:nvPr userDrawn="1"/>
        </p:nvSpPr>
        <p:spPr bwMode="auto">
          <a:xfrm flipV="1">
            <a:off x="5181600" y="6324600"/>
            <a:ext cx="0" cy="152400"/>
          </a:xfrm>
          <a:prstGeom prst="line">
            <a:avLst/>
          </a:prstGeom>
          <a:noFill/>
          <a:ln w="28575">
            <a:solidFill>
              <a:srgbClr val="B2B2B2"/>
            </a:solidFill>
            <a:round/>
            <a:headEnd/>
            <a:tailEnd/>
          </a:ln>
          <a:effectLst/>
        </p:spPr>
        <p:txBody>
          <a:bodyPr/>
          <a:lstStyle/>
          <a:p>
            <a:pPr>
              <a:defRPr/>
            </a:pPr>
            <a:endParaRPr lang="en-US" sz="1800">
              <a:solidFill>
                <a:schemeClr val="tx1"/>
              </a:solidFill>
              <a:latin typeface="Arial" charset="0"/>
            </a:endParaRPr>
          </a:p>
        </p:txBody>
      </p:sp>
      <p:sp>
        <p:nvSpPr>
          <p:cNvPr id="1061" name="Text Box 37"/>
          <p:cNvSpPr txBox="1">
            <a:spLocks noChangeArrowheads="1"/>
          </p:cNvSpPr>
          <p:nvPr userDrawn="1"/>
        </p:nvSpPr>
        <p:spPr bwMode="auto">
          <a:xfrm>
            <a:off x="4800600" y="6464300"/>
            <a:ext cx="831850" cy="228600"/>
          </a:xfrm>
          <a:prstGeom prst="rect">
            <a:avLst/>
          </a:prstGeom>
          <a:noFill/>
          <a:ln w="9525">
            <a:noFill/>
            <a:miter lim="800000"/>
            <a:headEnd/>
            <a:tailEnd/>
          </a:ln>
          <a:effectLst/>
        </p:spPr>
        <p:txBody>
          <a:bodyPr wrap="none">
            <a:spAutoFit/>
          </a:bodyPr>
          <a:lstStyle/>
          <a:p>
            <a:pPr>
              <a:defRPr/>
            </a:pPr>
            <a:r>
              <a:rPr lang="sv-SE" sz="900" b="1">
                <a:solidFill>
                  <a:srgbClr val="C0C0C0"/>
                </a:solidFill>
                <a:latin typeface="Arial" charset="0"/>
              </a:rPr>
              <a:t>23 okt 2006</a:t>
            </a:r>
            <a:r>
              <a:rPr lang="en-US" sz="900" b="1">
                <a:solidFill>
                  <a:srgbClr val="C0C0C0"/>
                </a:solidFill>
                <a:latin typeface="Arial" charset="0"/>
              </a:rPr>
              <a:t> </a:t>
            </a:r>
            <a:endParaRPr lang="en-GB" sz="900" b="1">
              <a:solidFill>
                <a:srgbClr val="C0C0C0"/>
              </a:solidFill>
              <a:latin typeface="Arial" charset="0"/>
            </a:endParaRPr>
          </a:p>
        </p:txBody>
      </p:sp>
      <p:sp>
        <p:nvSpPr>
          <p:cNvPr id="1062" name="Line 38"/>
          <p:cNvSpPr>
            <a:spLocks noChangeShapeType="1"/>
          </p:cNvSpPr>
          <p:nvPr userDrawn="1"/>
        </p:nvSpPr>
        <p:spPr bwMode="auto">
          <a:xfrm flipV="1">
            <a:off x="4495800" y="6324600"/>
            <a:ext cx="0" cy="152400"/>
          </a:xfrm>
          <a:prstGeom prst="line">
            <a:avLst/>
          </a:prstGeom>
          <a:noFill/>
          <a:ln w="28575">
            <a:solidFill>
              <a:srgbClr val="B2B2B2"/>
            </a:solidFill>
            <a:round/>
            <a:headEnd/>
            <a:tailEnd/>
          </a:ln>
          <a:effectLst/>
        </p:spPr>
        <p:txBody>
          <a:bodyPr/>
          <a:lstStyle/>
          <a:p>
            <a:pPr>
              <a:defRPr/>
            </a:pPr>
            <a:endParaRPr lang="en-US" sz="1800">
              <a:solidFill>
                <a:schemeClr val="tx1"/>
              </a:solidFill>
              <a:latin typeface="Arial" charset="0"/>
            </a:endParaRPr>
          </a:p>
        </p:txBody>
      </p:sp>
      <p:sp>
        <p:nvSpPr>
          <p:cNvPr id="1063" name="Text Box 39"/>
          <p:cNvSpPr txBox="1">
            <a:spLocks noChangeArrowheads="1"/>
          </p:cNvSpPr>
          <p:nvPr userDrawn="1"/>
        </p:nvSpPr>
        <p:spPr bwMode="auto">
          <a:xfrm>
            <a:off x="5486400" y="6083300"/>
            <a:ext cx="863600" cy="228600"/>
          </a:xfrm>
          <a:prstGeom prst="rect">
            <a:avLst/>
          </a:prstGeom>
          <a:noFill/>
          <a:ln w="9525">
            <a:noFill/>
            <a:miter lim="800000"/>
            <a:headEnd/>
            <a:tailEnd/>
          </a:ln>
          <a:effectLst/>
        </p:spPr>
        <p:txBody>
          <a:bodyPr wrap="none">
            <a:spAutoFit/>
          </a:bodyPr>
          <a:lstStyle/>
          <a:p>
            <a:pPr>
              <a:defRPr/>
            </a:pPr>
            <a:r>
              <a:rPr lang="sv-SE" sz="900" b="1">
                <a:solidFill>
                  <a:srgbClr val="C0C0C0"/>
                </a:solidFill>
                <a:latin typeface="Arial" charset="0"/>
              </a:rPr>
              <a:t>15 nov 2006</a:t>
            </a:r>
            <a:r>
              <a:rPr lang="en-US" sz="900" b="1">
                <a:solidFill>
                  <a:srgbClr val="C0C0C0"/>
                </a:solidFill>
                <a:latin typeface="Arial" charset="0"/>
              </a:rPr>
              <a:t> </a:t>
            </a:r>
            <a:endParaRPr lang="en-GB" sz="900" b="1">
              <a:solidFill>
                <a:srgbClr val="C0C0C0"/>
              </a:solidFill>
              <a:latin typeface="Arial" charset="0"/>
            </a:endParaRPr>
          </a:p>
        </p:txBody>
      </p:sp>
      <p:sp>
        <p:nvSpPr>
          <p:cNvPr id="1067" name="Text Box 43"/>
          <p:cNvSpPr txBox="1">
            <a:spLocks noChangeArrowheads="1"/>
          </p:cNvSpPr>
          <p:nvPr userDrawn="1"/>
        </p:nvSpPr>
        <p:spPr bwMode="auto">
          <a:xfrm>
            <a:off x="6178550" y="6477000"/>
            <a:ext cx="857250" cy="228600"/>
          </a:xfrm>
          <a:prstGeom prst="rect">
            <a:avLst/>
          </a:prstGeom>
          <a:noFill/>
          <a:ln w="9525">
            <a:noFill/>
            <a:miter lim="800000"/>
            <a:headEnd/>
            <a:tailEnd/>
          </a:ln>
          <a:effectLst/>
        </p:spPr>
        <p:txBody>
          <a:bodyPr wrap="none">
            <a:spAutoFit/>
          </a:bodyPr>
          <a:lstStyle/>
          <a:p>
            <a:pPr>
              <a:defRPr/>
            </a:pPr>
            <a:r>
              <a:rPr lang="sv-SE" sz="900" b="1">
                <a:solidFill>
                  <a:srgbClr val="C0C0C0"/>
                </a:solidFill>
                <a:latin typeface="Arial" charset="0"/>
              </a:rPr>
              <a:t>12 dec 2006</a:t>
            </a:r>
            <a:r>
              <a:rPr lang="en-US" sz="900" b="1">
                <a:solidFill>
                  <a:srgbClr val="C0C0C0"/>
                </a:solidFill>
                <a:latin typeface="Arial" charset="0"/>
              </a:rPr>
              <a:t> </a:t>
            </a:r>
            <a:endParaRPr lang="en-GB" sz="900" b="1">
              <a:solidFill>
                <a:srgbClr val="C0C0C0"/>
              </a:solidFill>
              <a:latin typeface="Arial"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0" fontAlgn="base" hangingPunct="0">
        <a:spcBef>
          <a:spcPct val="0"/>
        </a:spcBef>
        <a:spcAft>
          <a:spcPct val="0"/>
        </a:spcAft>
        <a:defRPr sz="3300">
          <a:solidFill>
            <a:srgbClr val="255292"/>
          </a:solidFill>
          <a:latin typeface="+mj-lt"/>
          <a:ea typeface="+mj-ea"/>
          <a:cs typeface="+mj-cs"/>
        </a:defRPr>
      </a:lvl1pPr>
      <a:lvl2pPr algn="l" rtl="0" eaLnBrk="0" fontAlgn="base" hangingPunct="0">
        <a:spcBef>
          <a:spcPct val="0"/>
        </a:spcBef>
        <a:spcAft>
          <a:spcPct val="0"/>
        </a:spcAft>
        <a:defRPr sz="3300">
          <a:solidFill>
            <a:srgbClr val="255292"/>
          </a:solidFill>
          <a:latin typeface="Frutiger 55 Roman" pitchFamily="2" charset="0"/>
        </a:defRPr>
      </a:lvl2pPr>
      <a:lvl3pPr algn="l" rtl="0" eaLnBrk="0" fontAlgn="base" hangingPunct="0">
        <a:spcBef>
          <a:spcPct val="0"/>
        </a:spcBef>
        <a:spcAft>
          <a:spcPct val="0"/>
        </a:spcAft>
        <a:defRPr sz="3300">
          <a:solidFill>
            <a:srgbClr val="255292"/>
          </a:solidFill>
          <a:latin typeface="Frutiger 55 Roman" pitchFamily="2" charset="0"/>
        </a:defRPr>
      </a:lvl3pPr>
      <a:lvl4pPr algn="l" rtl="0" eaLnBrk="0" fontAlgn="base" hangingPunct="0">
        <a:spcBef>
          <a:spcPct val="0"/>
        </a:spcBef>
        <a:spcAft>
          <a:spcPct val="0"/>
        </a:spcAft>
        <a:defRPr sz="3300">
          <a:solidFill>
            <a:srgbClr val="255292"/>
          </a:solidFill>
          <a:latin typeface="Frutiger 55 Roman" pitchFamily="2" charset="0"/>
        </a:defRPr>
      </a:lvl4pPr>
      <a:lvl5pPr algn="l" rtl="0" eaLnBrk="0" fontAlgn="base" hangingPunct="0">
        <a:spcBef>
          <a:spcPct val="0"/>
        </a:spcBef>
        <a:spcAft>
          <a:spcPct val="0"/>
        </a:spcAft>
        <a:defRPr sz="3300">
          <a:solidFill>
            <a:srgbClr val="255292"/>
          </a:solidFill>
          <a:latin typeface="Frutiger 55 Roman" pitchFamily="2" charset="0"/>
        </a:defRPr>
      </a:lvl5pPr>
      <a:lvl6pPr marL="457200" algn="l" rtl="0" eaLnBrk="0" fontAlgn="base" hangingPunct="0">
        <a:spcBef>
          <a:spcPct val="0"/>
        </a:spcBef>
        <a:spcAft>
          <a:spcPct val="0"/>
        </a:spcAft>
        <a:defRPr sz="3300">
          <a:solidFill>
            <a:srgbClr val="255292"/>
          </a:solidFill>
          <a:latin typeface="Frutiger 55 Roman" pitchFamily="2" charset="0"/>
        </a:defRPr>
      </a:lvl6pPr>
      <a:lvl7pPr marL="914400" algn="l" rtl="0" eaLnBrk="0" fontAlgn="base" hangingPunct="0">
        <a:spcBef>
          <a:spcPct val="0"/>
        </a:spcBef>
        <a:spcAft>
          <a:spcPct val="0"/>
        </a:spcAft>
        <a:defRPr sz="3300">
          <a:solidFill>
            <a:srgbClr val="255292"/>
          </a:solidFill>
          <a:latin typeface="Frutiger 55 Roman" pitchFamily="2" charset="0"/>
        </a:defRPr>
      </a:lvl7pPr>
      <a:lvl8pPr marL="1371600" algn="l" rtl="0" eaLnBrk="0" fontAlgn="base" hangingPunct="0">
        <a:spcBef>
          <a:spcPct val="0"/>
        </a:spcBef>
        <a:spcAft>
          <a:spcPct val="0"/>
        </a:spcAft>
        <a:defRPr sz="3300">
          <a:solidFill>
            <a:srgbClr val="255292"/>
          </a:solidFill>
          <a:latin typeface="Frutiger 55 Roman" pitchFamily="2" charset="0"/>
        </a:defRPr>
      </a:lvl8pPr>
      <a:lvl9pPr marL="1828800" algn="l" rtl="0" eaLnBrk="0" fontAlgn="base" hangingPunct="0">
        <a:spcBef>
          <a:spcPct val="0"/>
        </a:spcBef>
        <a:spcAft>
          <a:spcPct val="0"/>
        </a:spcAft>
        <a:defRPr sz="3300">
          <a:solidFill>
            <a:srgbClr val="255292"/>
          </a:solidFill>
          <a:latin typeface="Frutiger 55 Roman" pitchFamily="2"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R:\profiles\estoltz\Desktop\Ordinarie%20lagstiftningsf&#246;rfarandet\2.wmv" TargetMode="External"/><Relationship Id="rId1" Type="http://schemas.microsoft.com/office/2007/relationships/media" Target="file:///R:\profiles\estoltz\Desktop\Ordinarie%20lagstiftningsf&#246;rfarandet\2.wmv" TargetMode="External"/><Relationship Id="rId5" Type="http://schemas.openxmlformats.org/officeDocument/2006/relationships/image" Target="../media/image6.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R:\profiles\estoltz\Desktop\Ordinarie%20lagstiftningsf&#246;rfarandet\3.wmv" TargetMode="External"/><Relationship Id="rId1" Type="http://schemas.microsoft.com/office/2007/relationships/media" Target="file:///R:\profiles\estoltz\Desktop\Ordinarie%20lagstiftningsf&#246;rfarandet\3.wmv" TargetMode="External"/><Relationship Id="rId5" Type="http://schemas.openxmlformats.org/officeDocument/2006/relationships/image" Target="../media/image3.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R:\profiles\estoltz\Desktop\Ordinarie%20lagstiftningsf&#246;rfarandet\4.wmv" TargetMode="External"/><Relationship Id="rId1" Type="http://schemas.microsoft.com/office/2007/relationships/media" Target="file:///R:\profiles\estoltz\Desktop\Ordinarie%20lagstiftningsf&#246;rfarandet\4.wmv" TargetMode="External"/><Relationship Id="rId5" Type="http://schemas.openxmlformats.org/officeDocument/2006/relationships/image" Target="../media/image3.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R:\profiles\estoltz\Desktop\Ordinarie%20lagstiftningsf&#246;rfarandet\5.wmv" TargetMode="External"/><Relationship Id="rId1" Type="http://schemas.microsoft.com/office/2007/relationships/media" Target="file:///R:\profiles\estoltz\Desktop\Ordinarie%20lagstiftningsf&#246;rfarandet\5.wmv" TargetMode="External"/><Relationship Id="rId5" Type="http://schemas.openxmlformats.org/officeDocument/2006/relationships/image" Target="../media/image3.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R:\profiles\estoltz\Desktop\Ordinarie%20lagstiftningsf&#246;rfarandet\6.wmv" TargetMode="External"/><Relationship Id="rId1" Type="http://schemas.microsoft.com/office/2007/relationships/media" Target="file:///R:\profiles\estoltz\Desktop\Ordinarie%20lagstiftningsf&#246;rfarandet\6.wmv" TargetMode="External"/><Relationship Id="rId5" Type="http://schemas.openxmlformats.org/officeDocument/2006/relationships/image" Target="../media/image3.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R:\profiles\estoltz\Desktop\Ordinarie%20lagstiftningsf&#246;rfarandet\7.wmv" TargetMode="External"/><Relationship Id="rId1" Type="http://schemas.microsoft.com/office/2007/relationships/media" Target="file:///R:\profiles\estoltz\Desktop\Ordinarie%20lagstiftningsf&#246;rfarandet\7.wmv" TargetMode="External"/><Relationship Id="rId5" Type="http://schemas.openxmlformats.org/officeDocument/2006/relationships/image" Target="../media/image3.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R:\profiles\estoltz\Desktop\Ordinarie%20lagstiftningsf&#246;rfarandet\8.wmv" TargetMode="External"/><Relationship Id="rId1" Type="http://schemas.microsoft.com/office/2007/relationships/media" Target="file:///R:\profiles\estoltz\Desktop\Ordinarie%20lagstiftningsf&#246;rfarandet\8.wmv" TargetMode="External"/><Relationship Id="rId5" Type="http://schemas.openxmlformats.org/officeDocument/2006/relationships/image" Target="../media/image3.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R:\profiles\estoltz\Desktop\Ordinarie%20lagstiftningsf&#246;rfarandet\9.wmv" TargetMode="External"/><Relationship Id="rId1" Type="http://schemas.microsoft.com/office/2007/relationships/media" Target="file:///R:\profiles\estoltz\Desktop\Ordinarie%20lagstiftningsf&#246;rfarandet\9.wmv" TargetMode="External"/><Relationship Id="rId5" Type="http://schemas.openxmlformats.org/officeDocument/2006/relationships/image" Target="../media/image3.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R:\profiles\estoltz\Desktop\Ordinarie%20lagstiftningsf&#246;rfarandet\10.wmv" TargetMode="External"/><Relationship Id="rId1" Type="http://schemas.microsoft.com/office/2007/relationships/media" Target="file:///R:\profiles\estoltz\Desktop\Ordinarie%20lagstiftningsf&#246;rfarandet\10.wmv" TargetMode="External"/><Relationship Id="rId5" Type="http://schemas.openxmlformats.org/officeDocument/2006/relationships/image" Target="../media/image3.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hyperlink" Target="http://www.riksdagen.se/Webbnav/index.aspx?nid=3911&amp;bet=2009:1079" TargetMode="External"/><Relationship Id="rId3" Type="http://schemas.openxmlformats.org/officeDocument/2006/relationships/hyperlink" Target="http://www.regeringen.se/sb/d/119/a/124135" TargetMode="External"/><Relationship Id="rId7" Type="http://schemas.openxmlformats.org/officeDocument/2006/relationships/hyperlink" Target="http://eur-lex.europa.eu/LexUriServ/LexUriServ.do?uri=OJ:L:2006:376:0036:0068:SV:PDF"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hyperlink" Target="http://www.eu-upplysningen.se/Amnesomraden/Fri-rorlighet/Tjanster/Tjanstedirektivet/" TargetMode="External"/><Relationship Id="rId5" Type="http://schemas.openxmlformats.org/officeDocument/2006/relationships/hyperlink" Target="http://www.regeringen.se/sb/d/11856" TargetMode="External"/><Relationship Id="rId4" Type="http://schemas.openxmlformats.org/officeDocument/2006/relationships/hyperlink" Target="http://www.regeringen.se/sb/d/10217/a/97140#97140" TargetMode="External"/><Relationship Id="rId9" Type="http://schemas.openxmlformats.org/officeDocument/2006/relationships/hyperlink" Target="http://www.kommers.se/upload/Analysarkiv/Arbetsomr%C3%A5den/EUs_inre_marknad/F%C3%B6rordning%20om%20tj%C3%A4nster%20IM%20SFS2009%201078.pdf"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hyperlink" Target="http://www.consilium.europa.eu/" TargetMode="External"/><Relationship Id="rId3" Type="http://schemas.openxmlformats.org/officeDocument/2006/relationships/hyperlink" Target="http://www.europaparlamentet.se/" TargetMode="External"/><Relationship Id="rId7" Type="http://schemas.openxmlformats.org/officeDocument/2006/relationships/hyperlink" Target="http://ec.europa.eu/avservices/ebs/welcome_en.cfm"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hyperlink" Target="http://europa.eu/press_room" TargetMode="External"/><Relationship Id="rId5" Type="http://schemas.openxmlformats.org/officeDocument/2006/relationships/hyperlink" Target="http://www.eukomm.se/" TargetMode="External"/><Relationship Id="rId10" Type="http://schemas.openxmlformats.org/officeDocument/2006/relationships/hyperlink" Target="http://www.eu-upplysningen.se/" TargetMode="External"/><Relationship Id="rId4" Type="http://schemas.openxmlformats.org/officeDocument/2006/relationships/hyperlink" Target="http://www.europarl.europa.eu/" TargetMode="External"/><Relationship Id="rId9" Type="http://schemas.openxmlformats.org/officeDocument/2006/relationships/hyperlink" Target="http://www.regeringen.se/" TargetMode="External"/></Relationships>
</file>

<file path=ppt/slides/_rels/slide35.xml.rels><?xml version="1.0" encoding="UTF-8" standalone="yes"?>
<Relationships xmlns="http://schemas.openxmlformats.org/package/2006/relationships"><Relationship Id="rId2" Type="http://schemas.openxmlformats.org/officeDocument/2006/relationships/hyperlink" Target="http://www.europaparlamentet.se/" TargetMode="Externa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R:\profiles\estoltz\Desktop\Ordinarie%20lagstiftningsf&#246;rfarandet\1.wmv" TargetMode="External"/><Relationship Id="rId1" Type="http://schemas.microsoft.com/office/2007/relationships/media" Target="file:///R:\profiles\estoltz\Desktop\Ordinarie%20lagstiftningsf&#246;rfarandet\1.wmv" TargetMode="External"/><Relationship Id="rId5" Type="http://schemas.openxmlformats.org/officeDocument/2006/relationships/image" Target="../media/image3.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idx="4294967295"/>
          </p:nvPr>
        </p:nvSpPr>
        <p:spPr>
          <a:xfrm>
            <a:off x="228600" y="1600200"/>
            <a:ext cx="8610600" cy="1695450"/>
          </a:xfrm>
        </p:spPr>
        <p:txBody>
          <a:bodyPr/>
          <a:lstStyle/>
          <a:p>
            <a:pPr algn="ctr" eaLnBrk="1" hangingPunct="1"/>
            <a:r>
              <a:rPr lang="sv-SE" sz="4400">
                <a:solidFill>
                  <a:schemeClr val="bg1"/>
                </a:solidFill>
              </a:rPr>
              <a:t>Hur fattar EU beslut? </a:t>
            </a:r>
            <a:endParaRPr lang="en-US" sz="4400">
              <a:solidFill>
                <a:schemeClr val="bg1"/>
              </a:solidFill>
            </a:endParaRPr>
          </a:p>
        </p:txBody>
      </p:sp>
      <p:sp>
        <p:nvSpPr>
          <p:cNvPr id="3075" name="Rectangle 3"/>
          <p:cNvSpPr>
            <a:spLocks noGrp="1" noChangeArrowheads="1"/>
          </p:cNvSpPr>
          <p:nvPr>
            <p:ph type="subTitle" idx="4294967295"/>
          </p:nvPr>
        </p:nvSpPr>
        <p:spPr>
          <a:xfrm>
            <a:off x="1295400" y="3048000"/>
            <a:ext cx="6400800" cy="2743200"/>
          </a:xfrm>
        </p:spPr>
        <p:txBody>
          <a:bodyPr/>
          <a:lstStyle/>
          <a:p>
            <a:pPr marL="0" indent="0" algn="ctr" eaLnBrk="1" hangingPunct="1">
              <a:lnSpc>
                <a:spcPct val="80000"/>
              </a:lnSpc>
              <a:buFontTx/>
              <a:buNone/>
            </a:pPr>
            <a:endParaRPr lang="sv-SE"/>
          </a:p>
          <a:p>
            <a:pPr marL="0" indent="0" algn="ctr" eaLnBrk="1" hangingPunct="1">
              <a:lnSpc>
                <a:spcPct val="80000"/>
              </a:lnSpc>
              <a:buFontTx/>
              <a:buNone/>
            </a:pPr>
            <a:r>
              <a:rPr lang="sv-SE"/>
              <a:t>EU:s beslutsprocess </a:t>
            </a:r>
          </a:p>
          <a:p>
            <a:pPr marL="0" indent="0" algn="ctr" eaLnBrk="1" hangingPunct="1">
              <a:lnSpc>
                <a:spcPct val="80000"/>
              </a:lnSpc>
              <a:buFontTx/>
              <a:buNone/>
            </a:pPr>
            <a:r>
              <a:rPr lang="sv-SE"/>
              <a:t> från förslag till lag</a:t>
            </a:r>
          </a:p>
          <a:p>
            <a:pPr marL="0" indent="0" algn="ctr" eaLnBrk="1" hangingPunct="1">
              <a:lnSpc>
                <a:spcPct val="80000"/>
              </a:lnSpc>
              <a:buFontTx/>
              <a:buNone/>
            </a:pPr>
            <a:endParaRPr lang="sv-SE"/>
          </a:p>
          <a:p>
            <a:pPr marL="0" indent="0" algn="ctr" eaLnBrk="1" hangingPunct="1">
              <a:lnSpc>
                <a:spcPct val="80000"/>
              </a:lnSpc>
              <a:buFontTx/>
              <a:buNone/>
            </a:pPr>
            <a:endParaRPr lang="sv-SE"/>
          </a:p>
          <a:p>
            <a:pPr marL="0" indent="0" algn="ctr" eaLnBrk="1" hangingPunct="1">
              <a:lnSpc>
                <a:spcPct val="80000"/>
              </a:lnSpc>
              <a:buFontTx/>
              <a:buNone/>
            </a:pPr>
            <a:endParaRPr lang="sv-SE" sz="2000"/>
          </a:p>
          <a:p>
            <a:pPr marL="0" indent="0" algn="ctr" eaLnBrk="1" hangingPunct="1">
              <a:lnSpc>
                <a:spcPct val="80000"/>
              </a:lnSpc>
              <a:buFontTx/>
              <a:buNone/>
            </a:pPr>
            <a:endParaRPr lang="sv-SE" sz="20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kommission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3"/>
          <p:cNvSpPr>
            <a:spLocks noGrp="1" noChangeArrowheads="1"/>
          </p:cNvSpPr>
          <p:nvPr>
            <p:ph type="title" idx="4294967295"/>
          </p:nvPr>
        </p:nvSpPr>
        <p:spPr>
          <a:xfrm>
            <a:off x="293688" y="66675"/>
            <a:ext cx="5573712" cy="831850"/>
          </a:xfrm>
        </p:spPr>
        <p:txBody>
          <a:bodyPr/>
          <a:lstStyle/>
          <a:p>
            <a:pPr eaLnBrk="1" hangingPunct="1"/>
            <a:r>
              <a:rPr lang="sv-SE" sz="2900"/>
              <a:t>Europeiska kommissionen</a:t>
            </a:r>
            <a:endParaRPr lang="en-US" sz="2900"/>
          </a:p>
        </p:txBody>
      </p:sp>
      <p:sp>
        <p:nvSpPr>
          <p:cNvPr id="17412" name="Rectangle 4"/>
          <p:cNvSpPr>
            <a:spLocks noGrp="1" noChangeArrowheads="1"/>
          </p:cNvSpPr>
          <p:nvPr>
            <p:ph type="body" idx="4294967295"/>
          </p:nvPr>
        </p:nvSpPr>
        <p:spPr>
          <a:xfrm>
            <a:off x="395288" y="1341438"/>
            <a:ext cx="8229600" cy="3687762"/>
          </a:xfrm>
        </p:spPr>
        <p:txBody>
          <a:bodyPr/>
          <a:lstStyle/>
          <a:p>
            <a:pPr eaLnBrk="1" hangingPunct="1"/>
            <a:r>
              <a:rPr lang="sv-SE" sz="2400"/>
              <a:t>verkar i EU:s gemensamma </a:t>
            </a:r>
            <a:br>
              <a:rPr lang="sv-SE" sz="2400"/>
            </a:br>
            <a:r>
              <a:rPr lang="sv-SE" sz="2400"/>
              <a:t>intresse </a:t>
            </a:r>
            <a:br>
              <a:rPr lang="sv-SE" sz="2400"/>
            </a:br>
            <a:endParaRPr lang="sv-SE" sz="1200"/>
          </a:p>
          <a:p>
            <a:pPr eaLnBrk="1" hangingPunct="1"/>
            <a:r>
              <a:rPr lang="sv-SE" sz="2400"/>
              <a:t>tar initiativ till gemensamma </a:t>
            </a:r>
            <a:br>
              <a:rPr lang="sv-SE" sz="2400"/>
            </a:br>
            <a:r>
              <a:rPr lang="sv-SE" sz="2400"/>
              <a:t>lagar och regler </a:t>
            </a:r>
            <a:br>
              <a:rPr lang="sv-SE" sz="2400"/>
            </a:br>
            <a:endParaRPr lang="sv-SE" sz="1200"/>
          </a:p>
          <a:p>
            <a:pPr eaLnBrk="1" hangingPunct="1"/>
            <a:r>
              <a:rPr lang="sv-SE" sz="2400"/>
              <a:t>verkställer, övervakar och </a:t>
            </a:r>
            <a:br>
              <a:rPr lang="sv-SE" sz="2400"/>
            </a:br>
            <a:r>
              <a:rPr lang="sv-SE" sz="2400"/>
              <a:t>förvaltar EU:s politik och </a:t>
            </a:r>
          </a:p>
          <a:p>
            <a:pPr eaLnBrk="1" hangingPunct="1">
              <a:spcBef>
                <a:spcPct val="0"/>
              </a:spcBef>
              <a:buFontTx/>
              <a:buNone/>
            </a:pPr>
            <a:r>
              <a:rPr lang="sv-SE" sz="2400"/>
              <a:t>	regelverk</a:t>
            </a:r>
          </a:p>
          <a:p>
            <a:pPr eaLnBrk="1" hangingPunct="1"/>
            <a:endParaRPr lang="sv-SE" sz="1200"/>
          </a:p>
          <a:p>
            <a:pPr eaLnBrk="1" hangingPunct="1"/>
            <a:r>
              <a:rPr lang="sv-SE" sz="2400"/>
              <a:t>förvaltar EU:s budget</a:t>
            </a:r>
          </a:p>
          <a:p>
            <a:pPr eaLnBrk="1" hangingPunct="1">
              <a:buFontTx/>
              <a:buNone/>
            </a:pPr>
            <a:endParaRPr lang="en-US" sz="240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14"/>
          <p:cNvSpPr>
            <a:spLocks noChangeArrowheads="1"/>
          </p:cNvSpPr>
          <p:nvPr/>
        </p:nvSpPr>
        <p:spPr bwMode="auto">
          <a:xfrm>
            <a:off x="4495800" y="1524000"/>
            <a:ext cx="4191000" cy="3200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solidFill>
                <a:schemeClr val="tx1"/>
              </a:solidFill>
              <a:latin typeface="Arial" charset="0"/>
            </a:endParaRPr>
          </a:p>
        </p:txBody>
      </p:sp>
      <p:sp>
        <p:nvSpPr>
          <p:cNvPr id="19459" name="Rectangle 3"/>
          <p:cNvSpPr>
            <a:spLocks noGrp="1" noChangeArrowheads="1"/>
          </p:cNvSpPr>
          <p:nvPr>
            <p:ph type="title" idx="4294967295"/>
          </p:nvPr>
        </p:nvSpPr>
        <p:spPr>
          <a:xfrm>
            <a:off x="63500" y="66675"/>
            <a:ext cx="8836025" cy="760413"/>
          </a:xfrm>
        </p:spPr>
        <p:txBody>
          <a:bodyPr/>
          <a:lstStyle/>
          <a:p>
            <a:pPr eaLnBrk="1" hangingPunct="1"/>
            <a:r>
              <a:rPr lang="sv-SE" sz="2900"/>
              <a:t>Ordinarie lagstiftningsförfarandet – 1:a behandlingen</a:t>
            </a:r>
          </a:p>
        </p:txBody>
      </p:sp>
      <p:sp>
        <p:nvSpPr>
          <p:cNvPr id="19460" name="Rectangle 11"/>
          <p:cNvSpPr>
            <a:spLocks noGrp="1" noChangeArrowheads="1"/>
          </p:cNvSpPr>
          <p:nvPr>
            <p:ph type="body" sz="half" idx="4294967295"/>
          </p:nvPr>
        </p:nvSpPr>
        <p:spPr>
          <a:xfrm>
            <a:off x="461963" y="1600200"/>
            <a:ext cx="4038600" cy="2362200"/>
          </a:xfrm>
        </p:spPr>
        <p:txBody>
          <a:bodyPr/>
          <a:lstStyle/>
          <a:p>
            <a:pPr eaLnBrk="1" hangingPunct="1"/>
            <a:r>
              <a:rPr lang="sv-SE" sz="2400"/>
              <a:t>Europaparlamentets </a:t>
            </a:r>
          </a:p>
          <a:p>
            <a:pPr eaLnBrk="1" hangingPunct="1">
              <a:buFontTx/>
              <a:buNone/>
            </a:pPr>
            <a:r>
              <a:rPr lang="sv-SE" sz="2400"/>
              <a:t>	1:a behandling</a:t>
            </a:r>
          </a:p>
          <a:p>
            <a:pPr eaLnBrk="1" hangingPunct="1"/>
            <a:endParaRPr lang="sv-SE" sz="2400"/>
          </a:p>
          <a:p>
            <a:pPr eaLnBrk="1" hangingPunct="1"/>
            <a:r>
              <a:rPr lang="sv-SE" sz="2400"/>
              <a:t>Debatt och omröstning </a:t>
            </a:r>
            <a:br>
              <a:rPr lang="sv-SE" sz="2400"/>
            </a:br>
            <a:r>
              <a:rPr lang="sv-SE" sz="2400"/>
              <a:t>i utskott</a:t>
            </a:r>
            <a:endParaRPr lang="en-GB" sz="2400"/>
          </a:p>
        </p:txBody>
      </p:sp>
      <p:sp>
        <p:nvSpPr>
          <p:cNvPr id="19461" name="Rectangle 7"/>
          <p:cNvSpPr>
            <a:spLocks noChangeArrowheads="1"/>
          </p:cNvSpPr>
          <p:nvPr/>
        </p:nvSpPr>
        <p:spPr bwMode="auto">
          <a:xfrm>
            <a:off x="620713" y="6540500"/>
            <a:ext cx="838200" cy="228600"/>
          </a:xfrm>
          <a:prstGeom prst="rect">
            <a:avLst/>
          </a:prstGeom>
          <a:solidFill>
            <a:schemeClr val="bg1"/>
          </a:solidFill>
          <a:ln w="9525">
            <a:solidFill>
              <a:schemeClr val="bg1"/>
            </a:solidFill>
            <a:miter lim="800000"/>
            <a:headEnd/>
            <a:tailEnd/>
          </a:ln>
        </p:spPr>
        <p:txBody>
          <a:bodyPr wrap="none" anchor="ctr"/>
          <a:lstStyle/>
          <a:p>
            <a:endParaRPr lang="en-US" sz="1800">
              <a:solidFill>
                <a:schemeClr val="tx1"/>
              </a:solidFill>
              <a:latin typeface="Arial" charset="0"/>
            </a:endParaRPr>
          </a:p>
        </p:txBody>
      </p:sp>
      <p:sp>
        <p:nvSpPr>
          <p:cNvPr id="19462" name="Text Box 8"/>
          <p:cNvSpPr txBox="1">
            <a:spLocks noChangeArrowheads="1"/>
          </p:cNvSpPr>
          <p:nvPr/>
        </p:nvSpPr>
        <p:spPr bwMode="auto">
          <a:xfrm>
            <a:off x="533400" y="6477000"/>
            <a:ext cx="11874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v-SE" sz="1400" b="1">
                <a:solidFill>
                  <a:srgbClr val="1252A0"/>
                </a:solidFill>
              </a:rPr>
              <a:t>22 nov 2005</a:t>
            </a:r>
            <a:endParaRPr lang="en-GB" sz="1400" b="1">
              <a:solidFill>
                <a:srgbClr val="1252A0"/>
              </a:solidFill>
            </a:endParaRPr>
          </a:p>
        </p:txBody>
      </p:sp>
      <p:sp>
        <p:nvSpPr>
          <p:cNvPr id="19463" name="Line 9"/>
          <p:cNvSpPr>
            <a:spLocks noChangeShapeType="1"/>
          </p:cNvSpPr>
          <p:nvPr/>
        </p:nvSpPr>
        <p:spPr bwMode="auto">
          <a:xfrm flipV="1">
            <a:off x="1066800" y="6324600"/>
            <a:ext cx="0" cy="152400"/>
          </a:xfrm>
          <a:prstGeom prst="line">
            <a:avLst/>
          </a:prstGeom>
          <a:noFill/>
          <a:ln w="57150">
            <a:solidFill>
              <a:srgbClr val="1252A0"/>
            </a:solidFill>
            <a:round/>
            <a:headEnd/>
            <a:tailEnd/>
          </a:ln>
          <a:extLst>
            <a:ext uri="{909E8E84-426E-40DD-AFC4-6F175D3DCCD1}">
              <a14:hiddenFill xmlns:a14="http://schemas.microsoft.com/office/drawing/2010/main">
                <a:noFill/>
              </a14:hiddenFill>
            </a:ext>
          </a:extLst>
        </p:spPr>
        <p:txBody>
          <a:bodyPr/>
          <a:lstStyle/>
          <a:p>
            <a:endParaRPr lang="sv-SE"/>
          </a:p>
        </p:txBody>
      </p:sp>
      <p:pic>
        <p:nvPicPr>
          <p:cNvPr id="88083" name="2.wmv">
            <a:hlinkClick r:id="" action="ppaction://media"/>
          </p:cNvPr>
          <p:cNvPicPr>
            <a:picLocks noGrp="1" noChangeAspect="1" noChangeArrowheads="1"/>
          </p:cNvPicPr>
          <p:nvPr>
            <p:ph type="media" sz="half" idx="4294967295"/>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a:xfrm>
            <a:off x="4572000" y="1600200"/>
            <a:ext cx="4038600" cy="3028950"/>
          </a:xfr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88083"/>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88083"/>
                                        </p:tgtEl>
                                      </p:cBhvr>
                                    </p:cmd>
                                  </p:childTnLst>
                                </p:cTn>
                              </p:par>
                            </p:childTnLst>
                          </p:cTn>
                        </p:par>
                      </p:childTnLst>
                    </p:cTn>
                  </p:par>
                </p:childTnLst>
              </p:cTn>
              <p:nextCondLst>
                <p:cond evt="onClick" delay="0">
                  <p:tgtEl>
                    <p:spTgt spid="88083"/>
                  </p:tgtEl>
                </p:cond>
              </p:nextCondLst>
            </p:seq>
            <p:video>
              <p:cMediaNode>
                <p:cTn id="7" fill="hold" display="0">
                  <p:stCondLst>
                    <p:cond delay="indefinite"/>
                  </p:stCondLst>
                  <p:endCondLst>
                    <p:cond evt="onNext" delay="0">
                      <p:tgtEl>
                        <p:sldTgt/>
                      </p:tgtEl>
                    </p:cond>
                    <p:cond evt="onPrev" delay="0">
                      <p:tgtEl>
                        <p:sldTgt/>
                      </p:tgtEl>
                    </p:cond>
                  </p:endCondLst>
                </p:cTn>
                <p:tgtEl>
                  <p:spTgt spid="88083"/>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1506" name="Picture 8" descr="flagg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Rectangle 2"/>
          <p:cNvSpPr>
            <a:spLocks noGrp="1" noChangeArrowheads="1"/>
          </p:cNvSpPr>
          <p:nvPr>
            <p:ph type="title" idx="4294967295"/>
          </p:nvPr>
        </p:nvSpPr>
        <p:spPr>
          <a:xfrm>
            <a:off x="63500" y="66675"/>
            <a:ext cx="4924425" cy="831850"/>
          </a:xfrm>
        </p:spPr>
        <p:txBody>
          <a:bodyPr/>
          <a:lstStyle/>
          <a:p>
            <a:pPr eaLnBrk="1" hangingPunct="1"/>
            <a:r>
              <a:rPr lang="sv-SE" sz="2900"/>
              <a:t>Europaparlamentet</a:t>
            </a:r>
            <a:endParaRPr lang="en-US" sz="2900"/>
          </a:p>
        </p:txBody>
      </p:sp>
      <p:sp>
        <p:nvSpPr>
          <p:cNvPr id="21508" name="Rectangle 7"/>
          <p:cNvSpPr>
            <a:spLocks noGrp="1" noChangeArrowheads="1"/>
          </p:cNvSpPr>
          <p:nvPr>
            <p:ph type="body" idx="4294967295"/>
          </p:nvPr>
        </p:nvSpPr>
        <p:spPr>
          <a:xfrm>
            <a:off x="187325" y="1555750"/>
            <a:ext cx="5392738" cy="3313113"/>
          </a:xfrm>
        </p:spPr>
        <p:txBody>
          <a:bodyPr/>
          <a:lstStyle/>
          <a:p>
            <a:pPr marL="268288" indent="-268288" eaLnBrk="1" hangingPunct="1">
              <a:spcBef>
                <a:spcPct val="0"/>
              </a:spcBef>
              <a:spcAft>
                <a:spcPct val="60000"/>
              </a:spcAft>
            </a:pPr>
            <a:r>
              <a:rPr lang="sv-SE" sz="2400"/>
              <a:t>Enda direktvalda EU-institutionen</a:t>
            </a:r>
            <a:endParaRPr lang="sv-SE" sz="2400" b="1"/>
          </a:p>
          <a:p>
            <a:pPr marL="268288" indent="-268288" eaLnBrk="1" hangingPunct="1">
              <a:spcBef>
                <a:spcPct val="0"/>
              </a:spcBef>
              <a:spcAft>
                <a:spcPct val="60000"/>
              </a:spcAft>
            </a:pPr>
            <a:r>
              <a:rPr lang="sv-SE" sz="2400"/>
              <a:t>736 ledamöter från 27 länder</a:t>
            </a:r>
          </a:p>
          <a:p>
            <a:pPr marL="268288" indent="-268288" eaLnBrk="1" hangingPunct="1">
              <a:spcBef>
                <a:spcPct val="0"/>
              </a:spcBef>
            </a:pPr>
            <a:r>
              <a:rPr lang="sv-SE" sz="2400"/>
              <a:t>7 politiska grupper samt </a:t>
            </a:r>
          </a:p>
          <a:p>
            <a:pPr marL="268288" indent="-268288" eaLnBrk="1" hangingPunct="1">
              <a:spcBef>
                <a:spcPct val="0"/>
              </a:spcBef>
              <a:spcAft>
                <a:spcPct val="60000"/>
              </a:spcAft>
              <a:buFontTx/>
              <a:buNone/>
            </a:pPr>
            <a:r>
              <a:rPr lang="sv-SE" sz="2400"/>
              <a:t>	grupplösa ledamöter</a:t>
            </a:r>
          </a:p>
          <a:p>
            <a:pPr marL="268288" indent="-268288" eaLnBrk="1" hangingPunct="1">
              <a:spcBef>
                <a:spcPct val="0"/>
              </a:spcBef>
              <a:spcAft>
                <a:spcPct val="60000"/>
              </a:spcAft>
            </a:pPr>
            <a:r>
              <a:rPr lang="sv-SE" sz="2400"/>
              <a:t>18 svenska ledamöter</a:t>
            </a:r>
          </a:p>
          <a:p>
            <a:pPr marL="268288" indent="-268288" eaLnBrk="1" hangingPunct="1">
              <a:spcBef>
                <a:spcPct val="0"/>
              </a:spcBef>
              <a:spcAft>
                <a:spcPct val="40000"/>
              </a:spcAft>
            </a:pPr>
            <a:r>
              <a:rPr lang="sv-SE" sz="2400"/>
              <a:t>23 officiella språk</a:t>
            </a:r>
            <a:endParaRPr lang="en-US" sz="2400"/>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5" descr="parlament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2"/>
          <p:cNvSpPr>
            <a:spLocks noGrp="1" noChangeArrowheads="1"/>
          </p:cNvSpPr>
          <p:nvPr>
            <p:ph type="title" idx="4294967295"/>
          </p:nvPr>
        </p:nvSpPr>
        <p:spPr>
          <a:xfrm>
            <a:off x="63500" y="66675"/>
            <a:ext cx="4995863" cy="831850"/>
          </a:xfrm>
        </p:spPr>
        <p:txBody>
          <a:bodyPr/>
          <a:lstStyle/>
          <a:p>
            <a:pPr eaLnBrk="1" hangingPunct="1"/>
            <a:r>
              <a:rPr lang="sv-SE" sz="2900"/>
              <a:t>Europaparlamentet</a:t>
            </a:r>
            <a:endParaRPr lang="en-US" sz="2900"/>
          </a:p>
        </p:txBody>
      </p:sp>
      <p:sp>
        <p:nvSpPr>
          <p:cNvPr id="23556" name="Rectangle 6"/>
          <p:cNvSpPr>
            <a:spLocks noGrp="1" noChangeArrowheads="1"/>
          </p:cNvSpPr>
          <p:nvPr>
            <p:ph type="body" idx="4294967295"/>
          </p:nvPr>
        </p:nvSpPr>
        <p:spPr>
          <a:xfrm>
            <a:off x="323850" y="1341438"/>
            <a:ext cx="4706938" cy="4449762"/>
          </a:xfrm>
        </p:spPr>
        <p:txBody>
          <a:bodyPr/>
          <a:lstStyle/>
          <a:p>
            <a:pPr eaLnBrk="1" hangingPunct="1">
              <a:lnSpc>
                <a:spcPct val="90000"/>
              </a:lnSpc>
              <a:spcBef>
                <a:spcPct val="0"/>
              </a:spcBef>
            </a:pPr>
            <a:r>
              <a:rPr lang="sv-SE" sz="2400"/>
              <a:t>stiftar lag tillsammans </a:t>
            </a:r>
            <a:br>
              <a:rPr lang="sv-SE" sz="2400"/>
            </a:br>
            <a:r>
              <a:rPr lang="sv-SE" sz="2400"/>
              <a:t>med ministerrådet </a:t>
            </a:r>
          </a:p>
          <a:p>
            <a:pPr eaLnBrk="1" hangingPunct="1">
              <a:lnSpc>
                <a:spcPct val="90000"/>
              </a:lnSpc>
              <a:spcBef>
                <a:spcPct val="0"/>
              </a:spcBef>
              <a:buFontTx/>
              <a:buNone/>
            </a:pPr>
            <a:r>
              <a:rPr lang="sv-SE" sz="2400"/>
              <a:t>	(nu även: jordbruk </a:t>
            </a:r>
          </a:p>
          <a:p>
            <a:pPr eaLnBrk="1" hangingPunct="1">
              <a:lnSpc>
                <a:spcPct val="90000"/>
              </a:lnSpc>
              <a:spcBef>
                <a:spcPct val="0"/>
              </a:spcBef>
              <a:buFontTx/>
              <a:buNone/>
            </a:pPr>
            <a:r>
              <a:rPr lang="sv-SE" sz="2400"/>
              <a:t>	och budget)</a:t>
            </a:r>
            <a:br>
              <a:rPr lang="sv-SE" sz="2400"/>
            </a:br>
            <a:r>
              <a:rPr lang="sv-SE" sz="1200"/>
              <a:t> </a:t>
            </a:r>
          </a:p>
          <a:p>
            <a:pPr eaLnBrk="1" hangingPunct="1">
              <a:lnSpc>
                <a:spcPct val="90000"/>
              </a:lnSpc>
            </a:pPr>
            <a:r>
              <a:rPr lang="sv-SE" sz="2400"/>
              <a:t>står för politisk kontroll </a:t>
            </a:r>
          </a:p>
          <a:p>
            <a:pPr eaLnBrk="1" hangingPunct="1">
              <a:lnSpc>
                <a:spcPct val="90000"/>
              </a:lnSpc>
              <a:spcBef>
                <a:spcPct val="0"/>
              </a:spcBef>
              <a:buFontTx/>
              <a:buNone/>
            </a:pPr>
            <a:r>
              <a:rPr lang="sv-SE" sz="2400"/>
              <a:t>	</a:t>
            </a:r>
            <a:r>
              <a:rPr lang="sv-SE" sz="2400">
                <a:solidFill>
                  <a:srgbClr val="FFFFFF"/>
                </a:solidFill>
              </a:rPr>
              <a:t>av kommissionen</a:t>
            </a:r>
            <a:br>
              <a:rPr lang="sv-SE" sz="2400">
                <a:solidFill>
                  <a:srgbClr val="FFFFFF"/>
                </a:solidFill>
              </a:rPr>
            </a:br>
            <a:r>
              <a:rPr lang="sv-SE" sz="1200"/>
              <a:t> </a:t>
            </a:r>
          </a:p>
          <a:p>
            <a:pPr eaLnBrk="1" hangingPunct="1">
              <a:lnSpc>
                <a:spcPct val="90000"/>
              </a:lnSpc>
            </a:pPr>
            <a:r>
              <a:rPr lang="sv-SE" sz="2400"/>
              <a:t>godkänner nya </a:t>
            </a:r>
            <a:br>
              <a:rPr lang="sv-SE" sz="2400"/>
            </a:br>
            <a:r>
              <a:rPr lang="sv-SE" sz="2400"/>
              <a:t>medle</a:t>
            </a:r>
            <a:r>
              <a:rPr lang="sv-SE" sz="2400">
                <a:solidFill>
                  <a:srgbClr val="FFFFFF"/>
                </a:solidFill>
              </a:rPr>
              <a:t>msländer</a:t>
            </a:r>
            <a:r>
              <a:rPr lang="sv-SE" sz="2400"/>
              <a:t/>
            </a:r>
            <a:br>
              <a:rPr lang="sv-SE" sz="2400"/>
            </a:br>
            <a:r>
              <a:rPr lang="sv-SE" sz="1200"/>
              <a:t> </a:t>
            </a:r>
            <a:endParaRPr lang="sv-SE" sz="1400"/>
          </a:p>
          <a:p>
            <a:pPr eaLnBrk="1" hangingPunct="1">
              <a:lnSpc>
                <a:spcPct val="90000"/>
              </a:lnSpc>
            </a:pPr>
            <a:r>
              <a:rPr lang="sv-SE" sz="2400"/>
              <a:t>är en politisk scen</a:t>
            </a:r>
            <a:endParaRPr lang="en-US" sz="2400"/>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10" name="Picture 10" descr="vit_plat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661025"/>
            <a:ext cx="9144000" cy="1187450"/>
          </a:xfrm>
          <a:prstGeom prst="rect">
            <a:avLst/>
          </a:prstGeom>
          <a:noFill/>
          <a:extLst>
            <a:ext uri="{909E8E84-426E-40DD-AFC4-6F175D3DCCD1}">
              <a14:hiddenFill xmlns:a14="http://schemas.microsoft.com/office/drawing/2010/main">
                <a:solidFill>
                  <a:srgbClr val="FFFFFF"/>
                </a:solidFill>
              </a14:hiddenFill>
            </a:ext>
          </a:extLst>
        </p:spPr>
      </p:pic>
      <p:pic>
        <p:nvPicPr>
          <p:cNvPr id="25609" name="Picture 9" descr="Pictur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49275"/>
            <a:ext cx="9144000" cy="5402263"/>
          </a:xfrm>
          <a:prstGeom prst="rect">
            <a:avLst/>
          </a:prstGeom>
          <a:noFill/>
          <a:extLst>
            <a:ext uri="{909E8E84-426E-40DD-AFC4-6F175D3DCCD1}">
              <a14:hiddenFill xmlns:a14="http://schemas.microsoft.com/office/drawing/2010/main">
                <a:solidFill>
                  <a:srgbClr val="FFFFFF"/>
                </a:solidFill>
              </a14:hiddenFill>
            </a:ext>
          </a:extLst>
        </p:spPr>
      </p:pic>
      <p:sp>
        <p:nvSpPr>
          <p:cNvPr id="25603" name="Rectangle 3"/>
          <p:cNvSpPr>
            <a:spLocks noGrp="1" noChangeArrowheads="1"/>
          </p:cNvSpPr>
          <p:nvPr>
            <p:ph type="title" idx="4294967295"/>
          </p:nvPr>
        </p:nvSpPr>
        <p:spPr>
          <a:xfrm>
            <a:off x="1403350" y="44450"/>
            <a:ext cx="6435725" cy="831850"/>
          </a:xfrm>
        </p:spPr>
        <p:txBody>
          <a:bodyPr/>
          <a:lstStyle/>
          <a:p>
            <a:pPr algn="ctr"/>
            <a:r>
              <a:rPr lang="sv-SE" sz="2900"/>
              <a:t>Grupperna i Europaparlamentet</a:t>
            </a:r>
            <a:endParaRPr lang="en-US" sz="2900"/>
          </a:p>
        </p:txBody>
      </p:sp>
      <p:sp>
        <p:nvSpPr>
          <p:cNvPr id="25605" name="Rectangle 5"/>
          <p:cNvSpPr>
            <a:spLocks noChangeArrowheads="1"/>
          </p:cNvSpPr>
          <p:nvPr/>
        </p:nvSpPr>
        <p:spPr bwMode="auto">
          <a:xfrm>
            <a:off x="5014913" y="5672138"/>
            <a:ext cx="4021137"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160463" indent="-1160463" eaLnBrk="0" hangingPunct="0">
              <a:spcBef>
                <a:spcPct val="20000"/>
              </a:spcBef>
            </a:pPr>
            <a:r>
              <a:rPr lang="sv-SE" sz="1000" b="1">
                <a:solidFill>
                  <a:schemeClr val="tx2"/>
                </a:solidFill>
                <a:latin typeface="Arial" charset="0"/>
              </a:rPr>
              <a:t>ECR	Europeiska konservativa och reformister</a:t>
            </a:r>
          </a:p>
          <a:p>
            <a:pPr marL="1160463" indent="-1160463" eaLnBrk="0" hangingPunct="0">
              <a:spcBef>
                <a:spcPct val="20000"/>
              </a:spcBef>
            </a:pPr>
            <a:r>
              <a:rPr lang="sv-SE" sz="1000" b="1">
                <a:solidFill>
                  <a:schemeClr val="tx2"/>
                </a:solidFill>
              </a:rPr>
              <a:t>GUE/NGL	Europeiska enade vänstern/Nordisk </a:t>
            </a:r>
          </a:p>
          <a:p>
            <a:pPr marL="1160463" indent="-1160463" eaLnBrk="0" hangingPunct="0">
              <a:spcBef>
                <a:spcPct val="20000"/>
              </a:spcBef>
            </a:pPr>
            <a:r>
              <a:rPr lang="sv-SE" sz="1000" b="1">
                <a:solidFill>
                  <a:schemeClr val="tx2"/>
                </a:solidFill>
              </a:rPr>
              <a:t>	grön vänster</a:t>
            </a:r>
          </a:p>
          <a:p>
            <a:pPr marL="1160463" indent="-1160463" eaLnBrk="0" hangingPunct="0">
              <a:spcBef>
                <a:spcPct val="20000"/>
              </a:spcBef>
            </a:pPr>
            <a:r>
              <a:rPr lang="sv-SE" sz="1000" b="1">
                <a:solidFill>
                  <a:schemeClr val="tx2"/>
                </a:solidFill>
              </a:rPr>
              <a:t>EFD	Gruppen Frihet och demokrati i Europa</a:t>
            </a:r>
          </a:p>
          <a:p>
            <a:pPr marL="1160463" indent="-1160463" eaLnBrk="0" hangingPunct="0">
              <a:spcBef>
                <a:spcPct val="20000"/>
              </a:spcBef>
            </a:pPr>
            <a:r>
              <a:rPr lang="sv-SE" sz="1000" b="1">
                <a:solidFill>
                  <a:schemeClr val="tx2"/>
                </a:solidFill>
              </a:rPr>
              <a:t>GL	Grupplösa</a:t>
            </a:r>
            <a:endParaRPr lang="en-GB" sz="1000" b="1">
              <a:solidFill>
                <a:schemeClr val="tx2"/>
              </a:solidFill>
            </a:endParaRPr>
          </a:p>
        </p:txBody>
      </p:sp>
      <p:sp>
        <p:nvSpPr>
          <p:cNvPr id="25604" name="Rectangle 4"/>
          <p:cNvSpPr>
            <a:spLocks noGrp="1" noChangeArrowheads="1"/>
          </p:cNvSpPr>
          <p:nvPr>
            <p:ph type="body" idx="4294967295"/>
          </p:nvPr>
        </p:nvSpPr>
        <p:spPr>
          <a:xfrm>
            <a:off x="179388" y="5673725"/>
            <a:ext cx="4608512" cy="923925"/>
          </a:xfrm>
        </p:spPr>
        <p:txBody>
          <a:bodyPr/>
          <a:lstStyle/>
          <a:p>
            <a:pPr marL="1160463" indent="-1160463">
              <a:buFontTx/>
              <a:buNone/>
            </a:pPr>
            <a:r>
              <a:rPr lang="sv-SE" sz="1000" b="1">
                <a:solidFill>
                  <a:schemeClr val="tx2"/>
                </a:solidFill>
              </a:rPr>
              <a:t>EPP	Europeiska folkpartiets grupp (kristdemokrater)</a:t>
            </a:r>
          </a:p>
          <a:p>
            <a:pPr marL="1160463" indent="-1160463">
              <a:buFontTx/>
              <a:buNone/>
            </a:pPr>
            <a:r>
              <a:rPr lang="sv-SE" sz="1000" b="1">
                <a:solidFill>
                  <a:schemeClr val="tx2"/>
                </a:solidFill>
              </a:rPr>
              <a:t>S&amp;D	Gruppen Progressiva förbundet av socialdemokrater i Europaparlamentet</a:t>
            </a:r>
          </a:p>
          <a:p>
            <a:pPr marL="1160463" indent="-1160463">
              <a:buFontTx/>
              <a:buNone/>
            </a:pPr>
            <a:r>
              <a:rPr lang="sv-SE" sz="1000" b="1">
                <a:solidFill>
                  <a:schemeClr val="tx2"/>
                </a:solidFill>
              </a:rPr>
              <a:t>ALDE	Alliansen liberaler och demokrater för Europa</a:t>
            </a:r>
          </a:p>
          <a:p>
            <a:pPr marL="1160463" indent="-1160463">
              <a:buFontTx/>
              <a:buNone/>
            </a:pPr>
            <a:r>
              <a:rPr lang="sv-SE" sz="1000" b="1">
                <a:solidFill>
                  <a:schemeClr val="tx2"/>
                </a:solidFill>
              </a:rPr>
              <a:t>De gröna/EFA	De gröna/Europeiska fria alliansen</a:t>
            </a:r>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4" name="Rectangle 6"/>
          <p:cNvSpPr>
            <a:spLocks noGrp="1" noChangeArrowheads="1"/>
          </p:cNvSpPr>
          <p:nvPr>
            <p:ph type="title" idx="4294967295"/>
          </p:nvPr>
        </p:nvSpPr>
        <p:spPr>
          <a:xfrm>
            <a:off x="296863" y="66675"/>
            <a:ext cx="6291262" cy="831850"/>
          </a:xfrm>
        </p:spPr>
        <p:txBody>
          <a:bodyPr/>
          <a:lstStyle/>
          <a:p>
            <a:pPr eaLnBrk="1" hangingPunct="1"/>
            <a:r>
              <a:rPr lang="sv-SE" sz="2900"/>
              <a:t>Utskotten i Europaparlamentet</a:t>
            </a:r>
            <a:endParaRPr lang="en-GB" sz="2900"/>
          </a:p>
        </p:txBody>
      </p:sp>
      <p:pic>
        <p:nvPicPr>
          <p:cNvPr id="95235" name="Picture 3" descr="utskott cop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052513"/>
            <a:ext cx="9144000" cy="44275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3"/>
          <p:cNvSpPr>
            <a:spLocks noGrp="1" noChangeArrowheads="1"/>
          </p:cNvSpPr>
          <p:nvPr>
            <p:ph type="title" idx="4294967295"/>
          </p:nvPr>
        </p:nvSpPr>
        <p:spPr>
          <a:xfrm>
            <a:off x="63500" y="66675"/>
            <a:ext cx="5932488" cy="769938"/>
          </a:xfrm>
        </p:spPr>
        <p:txBody>
          <a:bodyPr/>
          <a:lstStyle/>
          <a:p>
            <a:pPr eaLnBrk="1" hangingPunct="1"/>
            <a:r>
              <a:rPr lang="sv-SE" sz="2900"/>
              <a:t>De 18 svenska ledamöterna</a:t>
            </a:r>
          </a:p>
        </p:txBody>
      </p:sp>
      <p:pic>
        <p:nvPicPr>
          <p:cNvPr id="29700" name="Picture 4" descr="15-09-09 Meps Suedois g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60425"/>
            <a:ext cx="9144000" cy="5997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65088" y="66675"/>
            <a:ext cx="9078912" cy="841375"/>
          </a:xfrm>
        </p:spPr>
        <p:txBody>
          <a:bodyPr/>
          <a:lstStyle/>
          <a:p>
            <a:pPr eaLnBrk="1" hangingPunct="1"/>
            <a:r>
              <a:rPr lang="sv-SE" sz="2900"/>
              <a:t>Ordinarie lagstiftningsförfarandet – 1:a behandlingen </a:t>
            </a:r>
            <a:endParaRPr lang="en-US" sz="2900"/>
          </a:p>
        </p:txBody>
      </p:sp>
      <p:sp>
        <p:nvSpPr>
          <p:cNvPr id="31747" name="Rectangle 3"/>
          <p:cNvSpPr>
            <a:spLocks noGrp="1" noChangeArrowheads="1"/>
          </p:cNvSpPr>
          <p:nvPr>
            <p:ph type="body" sz="half" idx="4294967295"/>
          </p:nvPr>
        </p:nvSpPr>
        <p:spPr>
          <a:xfrm>
            <a:off x="304800" y="1676400"/>
            <a:ext cx="3657600" cy="2667000"/>
          </a:xfrm>
        </p:spPr>
        <p:txBody>
          <a:bodyPr/>
          <a:lstStyle/>
          <a:p>
            <a:pPr eaLnBrk="1" hangingPunct="1">
              <a:lnSpc>
                <a:spcPct val="90000"/>
              </a:lnSpc>
            </a:pPr>
            <a:r>
              <a:rPr lang="sv-SE" sz="2400"/>
              <a:t>Europaparlamentets 1:a behandling</a:t>
            </a:r>
          </a:p>
          <a:p>
            <a:pPr eaLnBrk="1" hangingPunct="1">
              <a:lnSpc>
                <a:spcPct val="90000"/>
              </a:lnSpc>
              <a:buFontTx/>
              <a:buNone/>
            </a:pPr>
            <a:endParaRPr lang="sv-SE" sz="1200"/>
          </a:p>
          <a:p>
            <a:pPr eaLnBrk="1" hangingPunct="1">
              <a:lnSpc>
                <a:spcPct val="90000"/>
              </a:lnSpc>
            </a:pPr>
            <a:r>
              <a:rPr lang="sv-SE" sz="2400"/>
              <a:t>Föredraganden presenterar ett kompromissförslag</a:t>
            </a:r>
          </a:p>
          <a:p>
            <a:pPr eaLnBrk="1" hangingPunct="1">
              <a:lnSpc>
                <a:spcPct val="90000"/>
              </a:lnSpc>
            </a:pPr>
            <a:endParaRPr lang="sv-SE" sz="1200"/>
          </a:p>
          <a:p>
            <a:pPr eaLnBrk="1" hangingPunct="1">
              <a:lnSpc>
                <a:spcPct val="90000"/>
              </a:lnSpc>
            </a:pPr>
            <a:r>
              <a:rPr lang="sv-SE" sz="2400"/>
              <a:t>Debatt i plenum</a:t>
            </a:r>
          </a:p>
          <a:p>
            <a:pPr eaLnBrk="1" hangingPunct="1">
              <a:lnSpc>
                <a:spcPct val="90000"/>
              </a:lnSpc>
              <a:buFontTx/>
              <a:buNone/>
            </a:pPr>
            <a:endParaRPr lang="en-GB" sz="2400"/>
          </a:p>
        </p:txBody>
      </p:sp>
      <p:sp>
        <p:nvSpPr>
          <p:cNvPr id="31748" name="Rectangle 6"/>
          <p:cNvSpPr>
            <a:spLocks noChangeArrowheads="1"/>
          </p:cNvSpPr>
          <p:nvPr/>
        </p:nvSpPr>
        <p:spPr bwMode="auto">
          <a:xfrm>
            <a:off x="1371600" y="6096000"/>
            <a:ext cx="838200" cy="228600"/>
          </a:xfrm>
          <a:prstGeom prst="rect">
            <a:avLst/>
          </a:prstGeom>
          <a:solidFill>
            <a:schemeClr val="bg1"/>
          </a:solidFill>
          <a:ln w="9525">
            <a:solidFill>
              <a:schemeClr val="bg1"/>
            </a:solidFill>
            <a:miter lim="800000"/>
            <a:headEnd/>
            <a:tailEnd/>
          </a:ln>
        </p:spPr>
        <p:txBody>
          <a:bodyPr wrap="none" anchor="ctr"/>
          <a:lstStyle/>
          <a:p>
            <a:endParaRPr lang="en-US" sz="1800">
              <a:solidFill>
                <a:schemeClr val="tx1"/>
              </a:solidFill>
              <a:latin typeface="Arial" charset="0"/>
            </a:endParaRPr>
          </a:p>
        </p:txBody>
      </p:sp>
      <p:sp>
        <p:nvSpPr>
          <p:cNvPr id="31749" name="Text Box 7"/>
          <p:cNvSpPr txBox="1">
            <a:spLocks noChangeArrowheads="1"/>
          </p:cNvSpPr>
          <p:nvPr/>
        </p:nvSpPr>
        <p:spPr bwMode="auto">
          <a:xfrm>
            <a:off x="1219200" y="6019800"/>
            <a:ext cx="1138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v-SE" sz="1400" b="1">
                <a:solidFill>
                  <a:srgbClr val="1252A0"/>
                </a:solidFill>
              </a:rPr>
              <a:t>14 feb 2006</a:t>
            </a:r>
            <a:endParaRPr lang="en-GB" sz="1400" b="1">
              <a:solidFill>
                <a:srgbClr val="1252A0"/>
              </a:solidFill>
            </a:endParaRPr>
          </a:p>
        </p:txBody>
      </p:sp>
      <p:sp>
        <p:nvSpPr>
          <p:cNvPr id="31750" name="Line 8"/>
          <p:cNvSpPr>
            <a:spLocks noChangeShapeType="1"/>
          </p:cNvSpPr>
          <p:nvPr/>
        </p:nvSpPr>
        <p:spPr bwMode="auto">
          <a:xfrm flipV="1">
            <a:off x="1752600" y="6324600"/>
            <a:ext cx="0" cy="152400"/>
          </a:xfrm>
          <a:prstGeom prst="line">
            <a:avLst/>
          </a:prstGeom>
          <a:noFill/>
          <a:ln w="57150">
            <a:solidFill>
              <a:srgbClr val="1252A0"/>
            </a:solidFill>
            <a:round/>
            <a:headEnd/>
            <a:tailEnd/>
          </a:ln>
          <a:extLst>
            <a:ext uri="{909E8E84-426E-40DD-AFC4-6F175D3DCCD1}">
              <a14:hiddenFill xmlns:a14="http://schemas.microsoft.com/office/drawing/2010/main">
                <a:noFill/>
              </a14:hiddenFill>
            </a:ext>
          </a:extLst>
        </p:spPr>
        <p:txBody>
          <a:bodyPr/>
          <a:lstStyle/>
          <a:p>
            <a:endParaRPr lang="sv-SE"/>
          </a:p>
        </p:txBody>
      </p:sp>
      <p:sp>
        <p:nvSpPr>
          <p:cNvPr id="31751" name="Rectangle 12"/>
          <p:cNvSpPr>
            <a:spLocks noChangeArrowheads="1"/>
          </p:cNvSpPr>
          <p:nvPr/>
        </p:nvSpPr>
        <p:spPr bwMode="auto">
          <a:xfrm>
            <a:off x="4495800" y="1600200"/>
            <a:ext cx="4191000" cy="3200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solidFill>
                <a:schemeClr val="tx1"/>
              </a:solidFill>
              <a:latin typeface="Arial" charset="0"/>
            </a:endParaRPr>
          </a:p>
        </p:txBody>
      </p:sp>
      <p:pic>
        <p:nvPicPr>
          <p:cNvPr id="191504" name="3.wmv">
            <a:hlinkClick r:id="" action="ppaction://media"/>
          </p:cNvPr>
          <p:cNvPicPr>
            <a:picLocks noGrp="1" noChangeAspect="1" noChangeArrowheads="1"/>
          </p:cNvPicPr>
          <p:nvPr>
            <p:ph type="media" sz="half" idx="4294967295"/>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a:xfrm>
            <a:off x="4572000" y="1676400"/>
            <a:ext cx="4038600" cy="3028950"/>
          </a:xfrm>
        </p:spPr>
      </p:pic>
    </p:spTree>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19150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91504"/>
                                        </p:tgtEl>
                                      </p:cBhvr>
                                    </p:cmd>
                                  </p:childTnLst>
                                </p:cTn>
                              </p:par>
                            </p:childTnLst>
                          </p:cTn>
                        </p:par>
                      </p:childTnLst>
                    </p:cTn>
                  </p:par>
                </p:childTnLst>
              </p:cTn>
              <p:nextCondLst>
                <p:cond evt="onClick" delay="0">
                  <p:tgtEl>
                    <p:spTgt spid="191504"/>
                  </p:tgtEl>
                </p:cond>
              </p:nextCondLst>
            </p:seq>
            <p:video>
              <p:cMediaNode>
                <p:cTn id="7" fill="hold" display="0">
                  <p:stCondLst>
                    <p:cond delay="indefinite"/>
                  </p:stCondLst>
                  <p:endCondLst>
                    <p:cond evt="onNext" delay="0">
                      <p:tgtEl>
                        <p:sldTgt/>
                      </p:tgtEl>
                    </p:cond>
                    <p:cond evt="onPrev" delay="0">
                      <p:tgtEl>
                        <p:sldTgt/>
                      </p:tgtEl>
                    </p:cond>
                  </p:endCondLst>
                </p:cTn>
                <p:tgtEl>
                  <p:spTgt spid="191504"/>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10"/>
          <p:cNvSpPr>
            <a:spLocks noChangeArrowheads="1"/>
          </p:cNvSpPr>
          <p:nvPr/>
        </p:nvSpPr>
        <p:spPr bwMode="auto">
          <a:xfrm>
            <a:off x="4495800" y="1600200"/>
            <a:ext cx="4191000" cy="3200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solidFill>
                <a:schemeClr val="tx1"/>
              </a:solidFill>
              <a:latin typeface="Arial" charset="0"/>
            </a:endParaRPr>
          </a:p>
        </p:txBody>
      </p:sp>
      <p:sp>
        <p:nvSpPr>
          <p:cNvPr id="33795" name="Rectangle 2"/>
          <p:cNvSpPr>
            <a:spLocks noGrp="1" noChangeArrowheads="1"/>
          </p:cNvSpPr>
          <p:nvPr>
            <p:ph type="title" idx="4294967295"/>
          </p:nvPr>
        </p:nvSpPr>
        <p:spPr>
          <a:xfrm>
            <a:off x="63500" y="66675"/>
            <a:ext cx="9080500" cy="831850"/>
          </a:xfrm>
        </p:spPr>
        <p:txBody>
          <a:bodyPr/>
          <a:lstStyle/>
          <a:p>
            <a:pPr eaLnBrk="1" hangingPunct="1"/>
            <a:r>
              <a:rPr lang="sv-SE" sz="2900"/>
              <a:t>Ordinarie lagstiftningsförfarandet – 1:a behandlingen </a:t>
            </a:r>
            <a:endParaRPr lang="en-US" sz="2900"/>
          </a:p>
        </p:txBody>
      </p:sp>
      <p:sp>
        <p:nvSpPr>
          <p:cNvPr id="33796" name="Rectangle 3"/>
          <p:cNvSpPr>
            <a:spLocks noGrp="1" noChangeArrowheads="1"/>
          </p:cNvSpPr>
          <p:nvPr>
            <p:ph type="body" sz="half" idx="4294967295"/>
          </p:nvPr>
        </p:nvSpPr>
        <p:spPr>
          <a:xfrm>
            <a:off x="304800" y="1676400"/>
            <a:ext cx="4038600" cy="1676400"/>
          </a:xfrm>
        </p:spPr>
        <p:txBody>
          <a:bodyPr/>
          <a:lstStyle/>
          <a:p>
            <a:pPr eaLnBrk="1" hangingPunct="1">
              <a:lnSpc>
                <a:spcPct val="90000"/>
              </a:lnSpc>
            </a:pPr>
            <a:r>
              <a:rPr lang="sv-SE" sz="2400"/>
              <a:t>Omröstning i plenum</a:t>
            </a:r>
            <a:br>
              <a:rPr lang="sv-SE" sz="2400"/>
            </a:br>
            <a:endParaRPr lang="sv-SE" sz="2400"/>
          </a:p>
          <a:p>
            <a:pPr eaLnBrk="1" hangingPunct="1">
              <a:lnSpc>
                <a:spcPct val="90000"/>
              </a:lnSpc>
            </a:pPr>
            <a:r>
              <a:rPr lang="sv-SE" sz="2400"/>
              <a:t>Enkel majoritet krävs </a:t>
            </a:r>
          </a:p>
          <a:p>
            <a:pPr eaLnBrk="1" hangingPunct="1">
              <a:lnSpc>
                <a:spcPct val="90000"/>
              </a:lnSpc>
              <a:buFontTx/>
              <a:buNone/>
            </a:pPr>
            <a:r>
              <a:rPr lang="sv-SE" sz="2400"/>
              <a:t>	för godkännande</a:t>
            </a:r>
            <a:endParaRPr lang="en-GB" sz="2400"/>
          </a:p>
        </p:txBody>
      </p:sp>
      <p:sp>
        <p:nvSpPr>
          <p:cNvPr id="33797" name="Rectangle 5"/>
          <p:cNvSpPr>
            <a:spLocks noChangeArrowheads="1"/>
          </p:cNvSpPr>
          <p:nvPr/>
        </p:nvSpPr>
        <p:spPr bwMode="auto">
          <a:xfrm>
            <a:off x="1981200" y="6477000"/>
            <a:ext cx="838200" cy="228600"/>
          </a:xfrm>
          <a:prstGeom prst="rect">
            <a:avLst/>
          </a:prstGeom>
          <a:solidFill>
            <a:schemeClr val="bg1"/>
          </a:solidFill>
          <a:ln w="9525">
            <a:solidFill>
              <a:schemeClr val="bg1"/>
            </a:solidFill>
            <a:miter lim="800000"/>
            <a:headEnd/>
            <a:tailEnd/>
          </a:ln>
        </p:spPr>
        <p:txBody>
          <a:bodyPr wrap="none" anchor="ctr"/>
          <a:lstStyle/>
          <a:p>
            <a:endParaRPr lang="en-US" sz="1800">
              <a:solidFill>
                <a:schemeClr val="tx1"/>
              </a:solidFill>
              <a:latin typeface="Arial" charset="0"/>
            </a:endParaRPr>
          </a:p>
        </p:txBody>
      </p:sp>
      <p:sp>
        <p:nvSpPr>
          <p:cNvPr id="33798" name="Text Box 6"/>
          <p:cNvSpPr txBox="1">
            <a:spLocks noChangeArrowheads="1"/>
          </p:cNvSpPr>
          <p:nvPr/>
        </p:nvSpPr>
        <p:spPr bwMode="auto">
          <a:xfrm>
            <a:off x="1905000" y="6477000"/>
            <a:ext cx="1138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v-SE" sz="1400" b="1">
                <a:solidFill>
                  <a:srgbClr val="1252A0"/>
                </a:solidFill>
              </a:rPr>
              <a:t>16 feb 2006</a:t>
            </a:r>
            <a:endParaRPr lang="en-GB" sz="1400" b="1">
              <a:solidFill>
                <a:srgbClr val="1252A0"/>
              </a:solidFill>
            </a:endParaRPr>
          </a:p>
        </p:txBody>
      </p:sp>
      <p:sp>
        <p:nvSpPr>
          <p:cNvPr id="33799" name="Line 7"/>
          <p:cNvSpPr>
            <a:spLocks noChangeShapeType="1"/>
          </p:cNvSpPr>
          <p:nvPr/>
        </p:nvSpPr>
        <p:spPr bwMode="auto">
          <a:xfrm flipV="1">
            <a:off x="2438400" y="6324600"/>
            <a:ext cx="0" cy="152400"/>
          </a:xfrm>
          <a:prstGeom prst="line">
            <a:avLst/>
          </a:prstGeom>
          <a:noFill/>
          <a:ln w="57150">
            <a:solidFill>
              <a:srgbClr val="1252A0"/>
            </a:solidFill>
            <a:round/>
            <a:headEnd/>
            <a:tailEnd/>
          </a:ln>
          <a:extLst>
            <a:ext uri="{909E8E84-426E-40DD-AFC4-6F175D3DCCD1}">
              <a14:hiddenFill xmlns:a14="http://schemas.microsoft.com/office/drawing/2010/main">
                <a:noFill/>
              </a14:hiddenFill>
            </a:ext>
          </a:extLst>
        </p:spPr>
        <p:txBody>
          <a:bodyPr/>
          <a:lstStyle/>
          <a:p>
            <a:endParaRPr lang="sv-SE"/>
          </a:p>
        </p:txBody>
      </p:sp>
      <p:pic>
        <p:nvPicPr>
          <p:cNvPr id="193550" name="4.wmv">
            <a:hlinkClick r:id="" action="ppaction://media"/>
          </p:cNvPr>
          <p:cNvPicPr>
            <a:picLocks noGrp="1" noChangeAspect="1" noChangeArrowheads="1"/>
          </p:cNvPicPr>
          <p:nvPr>
            <p:ph type="media" sz="half" idx="4294967295"/>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a:xfrm>
            <a:off x="4572000" y="1676400"/>
            <a:ext cx="4038600" cy="3028950"/>
          </a:xfrm>
        </p:spPr>
      </p:pic>
    </p:spTree>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193550"/>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93550"/>
                                        </p:tgtEl>
                                      </p:cBhvr>
                                    </p:cmd>
                                  </p:childTnLst>
                                </p:cTn>
                              </p:par>
                            </p:childTnLst>
                          </p:cTn>
                        </p:par>
                      </p:childTnLst>
                    </p:cTn>
                  </p:par>
                </p:childTnLst>
              </p:cTn>
              <p:nextCondLst>
                <p:cond evt="onClick" delay="0">
                  <p:tgtEl>
                    <p:spTgt spid="193550"/>
                  </p:tgtEl>
                </p:cond>
              </p:nextCondLst>
            </p:seq>
            <p:video>
              <p:cMediaNode>
                <p:cTn id="7" fill="hold" display="0">
                  <p:stCondLst>
                    <p:cond delay="indefinite"/>
                  </p:stCondLst>
                  <p:endCondLst>
                    <p:cond evt="onNext" delay="0">
                      <p:tgtEl>
                        <p:sldTgt/>
                      </p:tgtEl>
                    </p:cond>
                    <p:cond evt="onPrev" delay="0">
                      <p:tgtEl>
                        <p:sldTgt/>
                      </p:tgtEl>
                    </p:cond>
                  </p:endCondLst>
                </p:cTn>
                <p:tgtEl>
                  <p:spTgt spid="193550"/>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18"/>
          <p:cNvSpPr>
            <a:spLocks noChangeArrowheads="1"/>
          </p:cNvSpPr>
          <p:nvPr/>
        </p:nvSpPr>
        <p:spPr bwMode="auto">
          <a:xfrm>
            <a:off x="4495800" y="1600200"/>
            <a:ext cx="4191000" cy="3200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solidFill>
                <a:schemeClr val="tx1"/>
              </a:solidFill>
              <a:latin typeface="Arial" charset="0"/>
            </a:endParaRPr>
          </a:p>
        </p:txBody>
      </p:sp>
      <p:sp>
        <p:nvSpPr>
          <p:cNvPr id="35843" name="Rectangle 14"/>
          <p:cNvSpPr>
            <a:spLocks noGrp="1" noChangeArrowheads="1"/>
          </p:cNvSpPr>
          <p:nvPr>
            <p:ph type="title" idx="4294967295"/>
          </p:nvPr>
        </p:nvSpPr>
        <p:spPr>
          <a:xfrm>
            <a:off x="63500" y="66675"/>
            <a:ext cx="8848725" cy="760413"/>
          </a:xfrm>
        </p:spPr>
        <p:txBody>
          <a:bodyPr/>
          <a:lstStyle/>
          <a:p>
            <a:pPr eaLnBrk="1" hangingPunct="1"/>
            <a:r>
              <a:rPr lang="sv-SE" sz="2900"/>
              <a:t>Ordinarie lagstiftningsförfarandet – 1:a behandlingen </a:t>
            </a:r>
            <a:endParaRPr lang="en-US" sz="2900"/>
          </a:p>
        </p:txBody>
      </p:sp>
      <p:sp>
        <p:nvSpPr>
          <p:cNvPr id="35844" name="Rectangle 10"/>
          <p:cNvSpPr>
            <a:spLocks noChangeArrowheads="1"/>
          </p:cNvSpPr>
          <p:nvPr/>
        </p:nvSpPr>
        <p:spPr bwMode="auto">
          <a:xfrm>
            <a:off x="2743200" y="6096000"/>
            <a:ext cx="838200" cy="228600"/>
          </a:xfrm>
          <a:prstGeom prst="rect">
            <a:avLst/>
          </a:prstGeom>
          <a:solidFill>
            <a:schemeClr val="bg1"/>
          </a:solidFill>
          <a:ln w="9525">
            <a:solidFill>
              <a:schemeClr val="bg1"/>
            </a:solidFill>
            <a:miter lim="800000"/>
            <a:headEnd/>
            <a:tailEnd/>
          </a:ln>
        </p:spPr>
        <p:txBody>
          <a:bodyPr wrap="none" anchor="ctr"/>
          <a:lstStyle/>
          <a:p>
            <a:endParaRPr lang="en-US" sz="1800">
              <a:solidFill>
                <a:schemeClr val="tx1"/>
              </a:solidFill>
              <a:latin typeface="Arial" charset="0"/>
            </a:endParaRPr>
          </a:p>
        </p:txBody>
      </p:sp>
      <p:sp>
        <p:nvSpPr>
          <p:cNvPr id="35845" name="Text Box 11"/>
          <p:cNvSpPr txBox="1">
            <a:spLocks noChangeArrowheads="1"/>
          </p:cNvSpPr>
          <p:nvPr/>
        </p:nvSpPr>
        <p:spPr bwMode="auto">
          <a:xfrm>
            <a:off x="2590800" y="6019800"/>
            <a:ext cx="10509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v-SE" sz="1400" b="1">
                <a:solidFill>
                  <a:srgbClr val="1252A0"/>
                </a:solidFill>
              </a:rPr>
              <a:t>4 apr 2006</a:t>
            </a:r>
            <a:endParaRPr lang="en-GB" sz="1400" b="1">
              <a:solidFill>
                <a:srgbClr val="1252A0"/>
              </a:solidFill>
            </a:endParaRPr>
          </a:p>
        </p:txBody>
      </p:sp>
      <p:sp>
        <p:nvSpPr>
          <p:cNvPr id="35846" name="Line 12"/>
          <p:cNvSpPr>
            <a:spLocks noChangeShapeType="1"/>
          </p:cNvSpPr>
          <p:nvPr/>
        </p:nvSpPr>
        <p:spPr bwMode="auto">
          <a:xfrm flipV="1">
            <a:off x="3124200" y="6324600"/>
            <a:ext cx="0" cy="152400"/>
          </a:xfrm>
          <a:prstGeom prst="line">
            <a:avLst/>
          </a:prstGeom>
          <a:noFill/>
          <a:ln w="57150">
            <a:solidFill>
              <a:srgbClr val="1252A0"/>
            </a:solidFill>
            <a:round/>
            <a:headEnd/>
            <a:tailEnd/>
          </a:ln>
          <a:extLst>
            <a:ext uri="{909E8E84-426E-40DD-AFC4-6F175D3DCCD1}">
              <a14:hiddenFill xmlns:a14="http://schemas.microsoft.com/office/drawing/2010/main">
                <a:noFill/>
              </a14:hiddenFill>
            </a:ext>
          </a:extLst>
        </p:spPr>
        <p:txBody>
          <a:bodyPr/>
          <a:lstStyle/>
          <a:p>
            <a:endParaRPr lang="sv-SE"/>
          </a:p>
        </p:txBody>
      </p:sp>
      <p:sp>
        <p:nvSpPr>
          <p:cNvPr id="35847" name="Text Box 15"/>
          <p:cNvSpPr txBox="1">
            <a:spLocks noChangeArrowheads="1"/>
          </p:cNvSpPr>
          <p:nvPr/>
        </p:nvSpPr>
        <p:spPr bwMode="auto">
          <a:xfrm>
            <a:off x="304800" y="1371600"/>
            <a:ext cx="4114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80000"/>
              </a:lnSpc>
              <a:spcBef>
                <a:spcPct val="20000"/>
              </a:spcBef>
            </a:pPr>
            <a:endParaRPr lang="sv-SE" sz="2400">
              <a:solidFill>
                <a:schemeClr val="bg1"/>
              </a:solidFill>
              <a:latin typeface="Frutiger 55 Roman" pitchFamily="2" charset="0"/>
            </a:endParaRPr>
          </a:p>
          <a:p>
            <a:pPr eaLnBrk="1" hangingPunct="1">
              <a:lnSpc>
                <a:spcPct val="80000"/>
              </a:lnSpc>
              <a:spcBef>
                <a:spcPct val="20000"/>
              </a:spcBef>
              <a:buFontTx/>
              <a:buChar char="•"/>
            </a:pPr>
            <a:r>
              <a:rPr lang="sv-SE" sz="2400">
                <a:solidFill>
                  <a:schemeClr val="bg1"/>
                </a:solidFill>
                <a:latin typeface="Frutiger 55 Roman" pitchFamily="2" charset="0"/>
              </a:rPr>
              <a:t>Kommissionen yttrar </a:t>
            </a:r>
            <a:br>
              <a:rPr lang="sv-SE" sz="2400">
                <a:solidFill>
                  <a:schemeClr val="bg1"/>
                </a:solidFill>
                <a:latin typeface="Frutiger 55 Roman" pitchFamily="2" charset="0"/>
              </a:rPr>
            </a:br>
            <a:r>
              <a:rPr lang="sv-SE" sz="2400">
                <a:solidFill>
                  <a:schemeClr val="bg1"/>
                </a:solidFill>
                <a:latin typeface="Frutiger 55 Roman" pitchFamily="2" charset="0"/>
              </a:rPr>
              <a:t>sig om parlamentets </a:t>
            </a:r>
            <a:br>
              <a:rPr lang="sv-SE" sz="2400">
                <a:solidFill>
                  <a:schemeClr val="bg1"/>
                </a:solidFill>
                <a:latin typeface="Frutiger 55 Roman" pitchFamily="2" charset="0"/>
              </a:rPr>
            </a:br>
            <a:r>
              <a:rPr lang="sv-SE" sz="2400">
                <a:solidFill>
                  <a:schemeClr val="bg1"/>
                </a:solidFill>
                <a:latin typeface="Frutiger 55 Roman" pitchFamily="2" charset="0"/>
              </a:rPr>
              <a:t>ändrade förslag</a:t>
            </a:r>
          </a:p>
          <a:p>
            <a:pPr eaLnBrk="1" hangingPunct="1">
              <a:lnSpc>
                <a:spcPct val="80000"/>
              </a:lnSpc>
              <a:spcBef>
                <a:spcPct val="20000"/>
              </a:spcBef>
              <a:buFontTx/>
              <a:buChar char="•"/>
            </a:pPr>
            <a:endParaRPr lang="sv-SE" sz="2400">
              <a:solidFill>
                <a:schemeClr val="bg1"/>
              </a:solidFill>
              <a:latin typeface="Frutiger 55 Roman" pitchFamily="2" charset="0"/>
            </a:endParaRPr>
          </a:p>
          <a:p>
            <a:pPr eaLnBrk="1" hangingPunct="1">
              <a:lnSpc>
                <a:spcPct val="80000"/>
              </a:lnSpc>
              <a:spcBef>
                <a:spcPct val="20000"/>
              </a:spcBef>
              <a:buFontTx/>
              <a:buChar char="•"/>
            </a:pPr>
            <a:r>
              <a:rPr lang="sv-SE" sz="2400">
                <a:solidFill>
                  <a:schemeClr val="bg1"/>
                </a:solidFill>
                <a:latin typeface="Frutiger 55 Roman" pitchFamily="2" charset="0"/>
              </a:rPr>
              <a:t>Kommissionen </a:t>
            </a:r>
            <a:br>
              <a:rPr lang="sv-SE" sz="2400">
                <a:solidFill>
                  <a:schemeClr val="bg1"/>
                </a:solidFill>
                <a:latin typeface="Frutiger 55 Roman" pitchFamily="2" charset="0"/>
              </a:rPr>
            </a:br>
            <a:r>
              <a:rPr lang="sv-SE" sz="2400">
                <a:solidFill>
                  <a:schemeClr val="bg1"/>
                </a:solidFill>
                <a:latin typeface="Frutiger 55 Roman" pitchFamily="2" charset="0"/>
              </a:rPr>
              <a:t>presenterar </a:t>
            </a:r>
            <a:br>
              <a:rPr lang="sv-SE" sz="2400">
                <a:solidFill>
                  <a:schemeClr val="bg1"/>
                </a:solidFill>
                <a:latin typeface="Frutiger 55 Roman" pitchFamily="2" charset="0"/>
              </a:rPr>
            </a:br>
            <a:r>
              <a:rPr lang="sv-SE" sz="2400">
                <a:solidFill>
                  <a:schemeClr val="bg1"/>
                </a:solidFill>
                <a:latin typeface="Frutiger 55 Roman" pitchFamily="2" charset="0"/>
              </a:rPr>
              <a:t>ett ändrat förslag </a:t>
            </a:r>
            <a:endParaRPr lang="en-GB" sz="2400">
              <a:solidFill>
                <a:schemeClr val="bg1"/>
              </a:solidFill>
              <a:latin typeface="Frutiger 55 Roman" pitchFamily="2" charset="0"/>
            </a:endParaRPr>
          </a:p>
        </p:txBody>
      </p:sp>
      <p:pic>
        <p:nvPicPr>
          <p:cNvPr id="14359" name="5.wmv">
            <a:hlinkClick r:id="" action="ppaction://media"/>
          </p:cNvPr>
          <p:cNvPicPr>
            <a:picLocks noGrp="1" noChangeAspect="1" noChangeArrowheads="1"/>
          </p:cNvPicPr>
          <p:nvPr>
            <p:ph type="media" sz="half" idx="4294967295"/>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a:xfrm>
            <a:off x="4572000" y="1676400"/>
            <a:ext cx="4038600" cy="3028950"/>
          </a:xfr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4359"/>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4359"/>
                                        </p:tgtEl>
                                      </p:cBhvr>
                                    </p:cmd>
                                  </p:childTnLst>
                                </p:cTn>
                              </p:par>
                            </p:childTnLst>
                          </p:cTn>
                        </p:par>
                      </p:childTnLst>
                    </p:cTn>
                  </p:par>
                </p:childTnLst>
              </p:cTn>
              <p:nextCondLst>
                <p:cond evt="onClick" delay="0">
                  <p:tgtEl>
                    <p:spTgt spid="14359"/>
                  </p:tgtEl>
                </p:cond>
              </p:nextCondLst>
            </p:seq>
            <p:video>
              <p:cMediaNode>
                <p:cTn id="7" fill="hold" display="0">
                  <p:stCondLst>
                    <p:cond delay="indefinite"/>
                  </p:stCondLst>
                  <p:endCondLst>
                    <p:cond evt="onNext" delay="0">
                      <p:tgtEl>
                        <p:sldTgt/>
                      </p:tgtEl>
                    </p:cond>
                    <p:cond evt="onPrev" delay="0">
                      <p:tgtEl>
                        <p:sldTgt/>
                      </p:tgtEl>
                    </p:cond>
                  </p:endCondLst>
                </p:cTn>
                <p:tgtEl>
                  <p:spTgt spid="14359"/>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ctrTitle" idx="4294967295"/>
          </p:nvPr>
        </p:nvSpPr>
        <p:spPr>
          <a:xfrm>
            <a:off x="228600" y="2020888"/>
            <a:ext cx="8610600" cy="1695450"/>
          </a:xfrm>
        </p:spPr>
        <p:txBody>
          <a:bodyPr/>
          <a:lstStyle/>
          <a:p>
            <a:pPr algn="ctr" eaLnBrk="1" hangingPunct="1"/>
            <a:r>
              <a:rPr lang="sv-SE">
                <a:solidFill>
                  <a:schemeClr val="bg1"/>
                </a:solidFill>
              </a:rPr>
              <a:t>Det ordinarie </a:t>
            </a:r>
            <a:br>
              <a:rPr lang="sv-SE">
                <a:solidFill>
                  <a:schemeClr val="bg1"/>
                </a:solidFill>
              </a:rPr>
            </a:br>
            <a:r>
              <a:rPr lang="sv-SE">
                <a:solidFill>
                  <a:schemeClr val="bg1"/>
                </a:solidFill>
              </a:rPr>
              <a:t>lagstiftningsförfarandet</a:t>
            </a:r>
            <a:r>
              <a:rPr lang="sv-SE"/>
              <a:t> </a:t>
            </a:r>
            <a:r>
              <a:rPr lang="sv-SE" sz="4000">
                <a:solidFill>
                  <a:schemeClr val="bg1"/>
                </a:solidFill>
              </a:rPr>
              <a:t/>
            </a:r>
            <a:br>
              <a:rPr lang="sv-SE" sz="4000">
                <a:solidFill>
                  <a:schemeClr val="bg1"/>
                </a:solidFill>
              </a:rPr>
            </a:br>
            <a:r>
              <a:rPr lang="sv-SE" sz="4000">
                <a:solidFill>
                  <a:schemeClr val="bg1"/>
                </a:solidFill>
              </a:rPr>
              <a:t> </a:t>
            </a:r>
            <a:br>
              <a:rPr lang="sv-SE" sz="4000">
                <a:solidFill>
                  <a:schemeClr val="bg1"/>
                </a:solidFill>
              </a:rPr>
            </a:br>
            <a:endParaRPr lang="en-US" sz="4000">
              <a:solidFill>
                <a:schemeClr val="bg1"/>
              </a:solidFill>
            </a:endParaRPr>
          </a:p>
        </p:txBody>
      </p:sp>
      <p:sp>
        <p:nvSpPr>
          <p:cNvPr id="92163" name="Rectangle 3"/>
          <p:cNvSpPr>
            <a:spLocks noGrp="1" noChangeArrowheads="1"/>
          </p:cNvSpPr>
          <p:nvPr>
            <p:ph type="subTitle" idx="4294967295"/>
          </p:nvPr>
        </p:nvSpPr>
        <p:spPr>
          <a:xfrm>
            <a:off x="1187450" y="3140075"/>
            <a:ext cx="6697663" cy="1368425"/>
          </a:xfrm>
        </p:spPr>
        <p:txBody>
          <a:bodyPr/>
          <a:lstStyle/>
          <a:p>
            <a:pPr marL="0" indent="0" algn="ctr" eaLnBrk="1" hangingPunct="1">
              <a:lnSpc>
                <a:spcPct val="105000"/>
              </a:lnSpc>
              <a:buFontTx/>
              <a:buNone/>
            </a:pPr>
            <a:r>
              <a:rPr lang="sv-SE" sz="2400"/>
              <a:t>för i stort sett all EU-lagstiftning</a:t>
            </a:r>
          </a:p>
          <a:p>
            <a:pPr marL="0" indent="0" algn="ctr" eaLnBrk="1" hangingPunct="1">
              <a:lnSpc>
                <a:spcPct val="105000"/>
              </a:lnSpc>
              <a:buFontTx/>
              <a:buNone/>
            </a:pPr>
            <a:r>
              <a:rPr lang="sv-SE" sz="2400"/>
              <a:t>(tidigare kallat medbeslutandeförfarandet)</a:t>
            </a:r>
            <a:endParaRPr lang="en-US" sz="240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8"/>
          <p:cNvSpPr>
            <a:spLocks noChangeArrowheads="1"/>
          </p:cNvSpPr>
          <p:nvPr/>
        </p:nvSpPr>
        <p:spPr bwMode="auto">
          <a:xfrm>
            <a:off x="3352800" y="6477000"/>
            <a:ext cx="838200" cy="228600"/>
          </a:xfrm>
          <a:prstGeom prst="rect">
            <a:avLst/>
          </a:prstGeom>
          <a:solidFill>
            <a:schemeClr val="bg1"/>
          </a:solidFill>
          <a:ln w="9525">
            <a:solidFill>
              <a:schemeClr val="bg1"/>
            </a:solidFill>
            <a:miter lim="800000"/>
            <a:headEnd/>
            <a:tailEnd/>
          </a:ln>
        </p:spPr>
        <p:txBody>
          <a:bodyPr wrap="none" anchor="ctr"/>
          <a:lstStyle/>
          <a:p>
            <a:endParaRPr lang="en-US" sz="1800">
              <a:solidFill>
                <a:schemeClr val="tx1"/>
              </a:solidFill>
              <a:latin typeface="Arial" charset="0"/>
            </a:endParaRPr>
          </a:p>
        </p:txBody>
      </p:sp>
      <p:sp>
        <p:nvSpPr>
          <p:cNvPr id="37891" name="Text Box 9"/>
          <p:cNvSpPr txBox="1">
            <a:spLocks noChangeArrowheads="1"/>
          </p:cNvSpPr>
          <p:nvPr/>
        </p:nvSpPr>
        <p:spPr bwMode="auto">
          <a:xfrm>
            <a:off x="3276600" y="6477000"/>
            <a:ext cx="1079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v-SE" sz="1400" b="1">
                <a:solidFill>
                  <a:srgbClr val="1252A0"/>
                </a:solidFill>
              </a:rPr>
              <a:t>24 jul 2006</a:t>
            </a:r>
            <a:endParaRPr lang="en-GB" sz="1400" b="1">
              <a:solidFill>
                <a:srgbClr val="1252A0"/>
              </a:solidFill>
            </a:endParaRPr>
          </a:p>
        </p:txBody>
      </p:sp>
      <p:sp>
        <p:nvSpPr>
          <p:cNvPr id="37892" name="Line 10"/>
          <p:cNvSpPr>
            <a:spLocks noChangeShapeType="1"/>
          </p:cNvSpPr>
          <p:nvPr/>
        </p:nvSpPr>
        <p:spPr bwMode="auto">
          <a:xfrm flipV="1">
            <a:off x="3810000" y="6324600"/>
            <a:ext cx="0" cy="152400"/>
          </a:xfrm>
          <a:prstGeom prst="line">
            <a:avLst/>
          </a:prstGeom>
          <a:noFill/>
          <a:ln w="57150">
            <a:solidFill>
              <a:srgbClr val="1252A0"/>
            </a:solidFill>
            <a:round/>
            <a:headEnd/>
            <a:tailEnd/>
          </a:ln>
          <a:extLst>
            <a:ext uri="{909E8E84-426E-40DD-AFC4-6F175D3DCCD1}">
              <a14:hiddenFill xmlns:a14="http://schemas.microsoft.com/office/drawing/2010/main">
                <a:noFill/>
              </a14:hiddenFill>
            </a:ext>
          </a:extLst>
        </p:spPr>
        <p:txBody>
          <a:bodyPr/>
          <a:lstStyle/>
          <a:p>
            <a:endParaRPr lang="sv-SE"/>
          </a:p>
        </p:txBody>
      </p:sp>
      <p:sp>
        <p:nvSpPr>
          <p:cNvPr id="37893" name="Rectangle 12"/>
          <p:cNvSpPr>
            <a:spLocks noGrp="1" noChangeArrowheads="1"/>
          </p:cNvSpPr>
          <p:nvPr>
            <p:ph type="title" idx="4294967295"/>
          </p:nvPr>
        </p:nvSpPr>
        <p:spPr>
          <a:xfrm>
            <a:off x="73025" y="0"/>
            <a:ext cx="9070975" cy="838200"/>
          </a:xfrm>
        </p:spPr>
        <p:txBody>
          <a:bodyPr/>
          <a:lstStyle/>
          <a:p>
            <a:pPr eaLnBrk="1" hangingPunct="1"/>
            <a:r>
              <a:rPr lang="sv-SE" sz="2900"/>
              <a:t>Ordinarie lagstiftningsförfarandet – 1:a behandlingen</a:t>
            </a:r>
            <a:endParaRPr lang="en-GB" sz="2900"/>
          </a:p>
        </p:txBody>
      </p:sp>
      <p:sp>
        <p:nvSpPr>
          <p:cNvPr id="37894" name="Rectangle 15"/>
          <p:cNvSpPr>
            <a:spLocks noChangeArrowheads="1"/>
          </p:cNvSpPr>
          <p:nvPr/>
        </p:nvSpPr>
        <p:spPr bwMode="auto">
          <a:xfrm>
            <a:off x="4495800" y="1600200"/>
            <a:ext cx="4191000" cy="3200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solidFill>
                <a:schemeClr val="tx1"/>
              </a:solidFill>
              <a:latin typeface="Arial" charset="0"/>
            </a:endParaRPr>
          </a:p>
        </p:txBody>
      </p:sp>
      <p:sp>
        <p:nvSpPr>
          <p:cNvPr id="37895" name="Rectangle 18"/>
          <p:cNvSpPr>
            <a:spLocks noGrp="1" noChangeArrowheads="1"/>
          </p:cNvSpPr>
          <p:nvPr>
            <p:ph type="body" sz="half" idx="4294967295"/>
          </p:nvPr>
        </p:nvSpPr>
        <p:spPr>
          <a:xfrm>
            <a:off x="304800" y="1676400"/>
            <a:ext cx="4038600" cy="3200400"/>
          </a:xfrm>
        </p:spPr>
        <p:txBody>
          <a:bodyPr/>
          <a:lstStyle/>
          <a:p>
            <a:pPr eaLnBrk="1" hangingPunct="1"/>
            <a:r>
              <a:rPr lang="sv-SE" sz="2400"/>
              <a:t>Ministerrådet antar en gemensam ståndpunkt</a:t>
            </a:r>
          </a:p>
          <a:p>
            <a:pPr eaLnBrk="1" hangingPunct="1">
              <a:buFontTx/>
              <a:buNone/>
            </a:pPr>
            <a:endParaRPr lang="sv-SE" sz="2400"/>
          </a:p>
          <a:p>
            <a:pPr eaLnBrk="1" hangingPunct="1"/>
            <a:r>
              <a:rPr lang="sv-SE" sz="2400"/>
              <a:t>Medlemsstaternas näringsministrar sammanträder </a:t>
            </a:r>
            <a:endParaRPr lang="en-GB" sz="2400"/>
          </a:p>
        </p:txBody>
      </p:sp>
      <p:pic>
        <p:nvPicPr>
          <p:cNvPr id="195605" name="6.wmv">
            <a:hlinkClick r:id="" action="ppaction://media"/>
          </p:cNvPr>
          <p:cNvPicPr>
            <a:picLocks noGrp="1" noChangeAspect="1" noChangeArrowheads="1"/>
          </p:cNvPicPr>
          <p:nvPr>
            <p:ph type="media" sz="half" idx="4294967295"/>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a:xfrm>
            <a:off x="4572000" y="1676400"/>
            <a:ext cx="4038600" cy="3028950"/>
          </a:xfr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95605"/>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95605"/>
                                        </p:tgtEl>
                                      </p:cBhvr>
                                    </p:cmd>
                                  </p:childTnLst>
                                </p:cTn>
                              </p:par>
                            </p:childTnLst>
                          </p:cTn>
                        </p:par>
                      </p:childTnLst>
                    </p:cTn>
                  </p:par>
                </p:childTnLst>
              </p:cTn>
              <p:nextCondLst>
                <p:cond evt="onClick" delay="0">
                  <p:tgtEl>
                    <p:spTgt spid="195605"/>
                  </p:tgtEl>
                </p:cond>
              </p:nextCondLst>
            </p:seq>
            <p:video>
              <p:cMediaNode>
                <p:cTn id="7" fill="hold" display="0">
                  <p:stCondLst>
                    <p:cond delay="indefinite"/>
                  </p:stCondLst>
                  <p:endCondLst>
                    <p:cond evt="onNext" delay="0">
                      <p:tgtEl>
                        <p:sldTgt/>
                      </p:tgtEl>
                    </p:cond>
                    <p:cond evt="onPrev" delay="0">
                      <p:tgtEl>
                        <p:sldTgt/>
                      </p:tgtEl>
                    </p:cond>
                  </p:endCondLst>
                </p:cTn>
                <p:tgtEl>
                  <p:spTgt spid="195605"/>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9938" name="Picture 8" descr="skylt_sid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Rectangle 3"/>
          <p:cNvSpPr>
            <a:spLocks noGrp="1" noChangeArrowheads="1"/>
          </p:cNvSpPr>
          <p:nvPr>
            <p:ph type="title" idx="4294967295"/>
          </p:nvPr>
        </p:nvSpPr>
        <p:spPr>
          <a:xfrm>
            <a:off x="63500" y="66675"/>
            <a:ext cx="8847138" cy="831850"/>
          </a:xfrm>
        </p:spPr>
        <p:txBody>
          <a:bodyPr/>
          <a:lstStyle/>
          <a:p>
            <a:pPr eaLnBrk="1" hangingPunct="1"/>
            <a:r>
              <a:rPr lang="sv-SE" sz="2900"/>
              <a:t>Ordinarie lagstiftningsförfarandet – 1:a behandlingen</a:t>
            </a:r>
          </a:p>
        </p:txBody>
      </p:sp>
      <p:sp>
        <p:nvSpPr>
          <p:cNvPr id="39940" name="Rectangle 10"/>
          <p:cNvSpPr>
            <a:spLocks noChangeArrowheads="1"/>
          </p:cNvSpPr>
          <p:nvPr/>
        </p:nvSpPr>
        <p:spPr bwMode="auto">
          <a:xfrm>
            <a:off x="4114800" y="6096000"/>
            <a:ext cx="838200" cy="228600"/>
          </a:xfrm>
          <a:prstGeom prst="rect">
            <a:avLst/>
          </a:prstGeom>
          <a:solidFill>
            <a:schemeClr val="bg1"/>
          </a:solidFill>
          <a:ln w="9525">
            <a:solidFill>
              <a:schemeClr val="bg1"/>
            </a:solidFill>
            <a:miter lim="800000"/>
            <a:headEnd/>
            <a:tailEnd/>
          </a:ln>
        </p:spPr>
        <p:txBody>
          <a:bodyPr wrap="none" anchor="ctr"/>
          <a:lstStyle/>
          <a:p>
            <a:endParaRPr lang="en-US" sz="1800">
              <a:solidFill>
                <a:schemeClr val="tx1"/>
              </a:solidFill>
              <a:latin typeface="Arial" charset="0"/>
            </a:endParaRPr>
          </a:p>
        </p:txBody>
      </p:sp>
      <p:sp>
        <p:nvSpPr>
          <p:cNvPr id="39941" name="Text Box 11"/>
          <p:cNvSpPr txBox="1">
            <a:spLocks noChangeArrowheads="1"/>
          </p:cNvSpPr>
          <p:nvPr/>
        </p:nvSpPr>
        <p:spPr bwMode="auto">
          <a:xfrm>
            <a:off x="3962400" y="6019800"/>
            <a:ext cx="1079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v-SE" sz="1400" b="1">
                <a:solidFill>
                  <a:srgbClr val="1252A0"/>
                </a:solidFill>
              </a:rPr>
              <a:t>25 jul 2006</a:t>
            </a:r>
            <a:endParaRPr lang="en-GB" sz="1400" b="1">
              <a:solidFill>
                <a:srgbClr val="1252A0"/>
              </a:solidFill>
            </a:endParaRPr>
          </a:p>
        </p:txBody>
      </p:sp>
      <p:sp>
        <p:nvSpPr>
          <p:cNvPr id="39942" name="Line 12"/>
          <p:cNvSpPr>
            <a:spLocks noChangeShapeType="1"/>
          </p:cNvSpPr>
          <p:nvPr/>
        </p:nvSpPr>
        <p:spPr bwMode="auto">
          <a:xfrm flipV="1">
            <a:off x="4495800" y="6324600"/>
            <a:ext cx="0" cy="152400"/>
          </a:xfrm>
          <a:prstGeom prst="line">
            <a:avLst/>
          </a:prstGeom>
          <a:noFill/>
          <a:ln w="57150">
            <a:solidFill>
              <a:srgbClr val="1252A0"/>
            </a:solidFill>
            <a:round/>
            <a:headEnd/>
            <a:tailEnd/>
          </a:ln>
          <a:extLst>
            <a:ext uri="{909E8E84-426E-40DD-AFC4-6F175D3DCCD1}">
              <a14:hiddenFill xmlns:a14="http://schemas.microsoft.com/office/drawing/2010/main">
                <a:noFill/>
              </a14:hiddenFill>
            </a:ext>
          </a:extLst>
        </p:spPr>
        <p:txBody>
          <a:bodyPr/>
          <a:lstStyle/>
          <a:p>
            <a:endParaRPr lang="sv-SE"/>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8" descr="ministerråd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
          <p:cNvSpPr>
            <a:spLocks noGrp="1" noChangeArrowheads="1"/>
          </p:cNvSpPr>
          <p:nvPr>
            <p:ph type="title" idx="4294967295"/>
          </p:nvPr>
        </p:nvSpPr>
        <p:spPr>
          <a:xfrm>
            <a:off x="63500" y="66675"/>
            <a:ext cx="3195638" cy="760413"/>
          </a:xfrm>
        </p:spPr>
        <p:txBody>
          <a:bodyPr/>
          <a:lstStyle/>
          <a:p>
            <a:pPr eaLnBrk="1" hangingPunct="1"/>
            <a:r>
              <a:rPr lang="sv-SE" sz="2900"/>
              <a:t>Ministerrådet</a:t>
            </a:r>
            <a:endParaRPr lang="en-US" sz="2900"/>
          </a:p>
        </p:txBody>
      </p:sp>
      <p:sp>
        <p:nvSpPr>
          <p:cNvPr id="41988" name="Rectangle 4"/>
          <p:cNvSpPr>
            <a:spLocks noGrp="1" noChangeArrowheads="1"/>
          </p:cNvSpPr>
          <p:nvPr>
            <p:ph type="body" idx="4294967295"/>
          </p:nvPr>
        </p:nvSpPr>
        <p:spPr>
          <a:xfrm>
            <a:off x="152400" y="1493838"/>
            <a:ext cx="5427663" cy="3879850"/>
          </a:xfrm>
        </p:spPr>
        <p:txBody>
          <a:bodyPr/>
          <a:lstStyle/>
          <a:p>
            <a:pPr eaLnBrk="1" hangingPunct="1"/>
            <a:r>
              <a:rPr lang="sv-SE" sz="2400"/>
              <a:t>är EU:s högsta </a:t>
            </a:r>
            <a:br>
              <a:rPr lang="sv-SE" sz="2400"/>
            </a:br>
            <a:r>
              <a:rPr lang="sv-SE" sz="2400"/>
              <a:t>beslutsfattande organ </a:t>
            </a:r>
            <a:br>
              <a:rPr lang="sv-SE" sz="2400"/>
            </a:br>
            <a:endParaRPr lang="sv-SE" sz="2400"/>
          </a:p>
          <a:p>
            <a:pPr eaLnBrk="1" hangingPunct="1"/>
            <a:r>
              <a:rPr lang="sv-SE" sz="2400"/>
              <a:t>stiftar lagar tillsammans </a:t>
            </a:r>
            <a:br>
              <a:rPr lang="sv-SE" sz="2400"/>
            </a:br>
            <a:r>
              <a:rPr lang="sv-SE" sz="2400"/>
              <a:t>med Europaparlamentet </a:t>
            </a:r>
            <a:br>
              <a:rPr lang="sv-SE" sz="2400"/>
            </a:br>
            <a:r>
              <a:rPr lang="sv-SE" sz="2400"/>
              <a:t>på förslag av kommissionen</a:t>
            </a:r>
            <a:r>
              <a:rPr lang="sv-SE"/>
              <a:t> </a:t>
            </a:r>
          </a:p>
          <a:p>
            <a:pPr eaLnBrk="1" hangingPunct="1">
              <a:buFontTx/>
              <a:buNone/>
            </a:pPr>
            <a:endParaRPr lang="sv-SE"/>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8" descr="ministerråd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Rectangle 2"/>
          <p:cNvSpPr>
            <a:spLocks noGrp="1" noChangeArrowheads="1"/>
          </p:cNvSpPr>
          <p:nvPr>
            <p:ph type="title" idx="4294967295"/>
          </p:nvPr>
        </p:nvSpPr>
        <p:spPr>
          <a:xfrm>
            <a:off x="63500" y="66675"/>
            <a:ext cx="3340100" cy="760413"/>
          </a:xfrm>
        </p:spPr>
        <p:txBody>
          <a:bodyPr/>
          <a:lstStyle/>
          <a:p>
            <a:pPr eaLnBrk="1" hangingPunct="1"/>
            <a:r>
              <a:rPr lang="sv-SE" sz="2900"/>
              <a:t>Ministerrådet</a:t>
            </a:r>
            <a:endParaRPr lang="en-US" sz="2900"/>
          </a:p>
        </p:txBody>
      </p:sp>
      <p:sp>
        <p:nvSpPr>
          <p:cNvPr id="44036" name="Rectangle 3"/>
          <p:cNvSpPr>
            <a:spLocks noGrp="1" noChangeArrowheads="1"/>
          </p:cNvSpPr>
          <p:nvPr>
            <p:ph type="body" idx="4294967295"/>
          </p:nvPr>
        </p:nvSpPr>
        <p:spPr>
          <a:xfrm>
            <a:off x="368300" y="1350963"/>
            <a:ext cx="4564063" cy="3302000"/>
          </a:xfrm>
        </p:spPr>
        <p:txBody>
          <a:bodyPr/>
          <a:lstStyle/>
          <a:p>
            <a:pPr eaLnBrk="1" hangingPunct="1"/>
            <a:r>
              <a:rPr lang="sv-SE" sz="2400"/>
              <a:t>företräder medlems-</a:t>
            </a:r>
            <a:br>
              <a:rPr lang="sv-SE" sz="2400"/>
            </a:br>
            <a:r>
              <a:rPr lang="sv-SE" sz="2400"/>
              <a:t>staternas regeringar</a:t>
            </a:r>
            <a:br>
              <a:rPr lang="sv-SE" sz="2400"/>
            </a:br>
            <a:endParaRPr lang="sv-SE" sz="1200"/>
          </a:p>
          <a:p>
            <a:pPr eaLnBrk="1" hangingPunct="1"/>
            <a:r>
              <a:rPr lang="sv-SE" sz="2400"/>
              <a:t>roterande ordförandeskap </a:t>
            </a:r>
            <a:br>
              <a:rPr lang="sv-SE" sz="2400"/>
            </a:br>
            <a:r>
              <a:rPr lang="sv-SE" sz="2400"/>
              <a:t>i sex månader</a:t>
            </a:r>
          </a:p>
          <a:p>
            <a:pPr eaLnBrk="1" hangingPunct="1"/>
            <a:endParaRPr lang="sv-SE" sz="1200"/>
          </a:p>
          <a:p>
            <a:pPr eaLnBrk="1" hangingPunct="1"/>
            <a:r>
              <a:rPr lang="sv-SE" sz="2400"/>
              <a:t>10 olika konstellationer</a:t>
            </a:r>
          </a:p>
          <a:p>
            <a:pPr eaLnBrk="1" hangingPunct="1">
              <a:buFontTx/>
              <a:buNone/>
            </a:pPr>
            <a:endParaRPr lang="sv-SE" sz="240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Rectangle 14"/>
          <p:cNvSpPr>
            <a:spLocks noChangeArrowheads="1"/>
          </p:cNvSpPr>
          <p:nvPr/>
        </p:nvSpPr>
        <p:spPr bwMode="auto">
          <a:xfrm>
            <a:off x="4495800" y="1600200"/>
            <a:ext cx="4191000" cy="3200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solidFill>
                <a:schemeClr val="tx1"/>
              </a:solidFill>
              <a:latin typeface="Arial" charset="0"/>
            </a:endParaRPr>
          </a:p>
        </p:txBody>
      </p:sp>
      <p:sp>
        <p:nvSpPr>
          <p:cNvPr id="46083" name="Rectangle 10"/>
          <p:cNvSpPr>
            <a:spLocks noGrp="1" noChangeArrowheads="1"/>
          </p:cNvSpPr>
          <p:nvPr>
            <p:ph type="title" idx="4294967295"/>
          </p:nvPr>
        </p:nvSpPr>
        <p:spPr>
          <a:xfrm>
            <a:off x="73025" y="68263"/>
            <a:ext cx="9070975" cy="839787"/>
          </a:xfrm>
        </p:spPr>
        <p:txBody>
          <a:bodyPr/>
          <a:lstStyle/>
          <a:p>
            <a:pPr eaLnBrk="1" hangingPunct="1"/>
            <a:r>
              <a:rPr lang="sv-SE" sz="2900"/>
              <a:t>Ordinarie lagstiftningsförfarandet – 2:a behandlingen</a:t>
            </a:r>
          </a:p>
        </p:txBody>
      </p:sp>
      <p:sp>
        <p:nvSpPr>
          <p:cNvPr id="46084" name="Rectangle 5"/>
          <p:cNvSpPr>
            <a:spLocks noGrp="1" noChangeArrowheads="1"/>
          </p:cNvSpPr>
          <p:nvPr>
            <p:ph type="body" sz="half" idx="4294967295"/>
          </p:nvPr>
        </p:nvSpPr>
        <p:spPr>
          <a:xfrm>
            <a:off x="304800" y="1752600"/>
            <a:ext cx="4038600" cy="2209800"/>
          </a:xfrm>
        </p:spPr>
        <p:txBody>
          <a:bodyPr/>
          <a:lstStyle/>
          <a:p>
            <a:pPr eaLnBrk="1" hangingPunct="1">
              <a:lnSpc>
                <a:spcPct val="80000"/>
              </a:lnSpc>
            </a:pPr>
            <a:r>
              <a:rPr lang="sv-SE" sz="2400"/>
              <a:t>Europaparlamentets </a:t>
            </a:r>
          </a:p>
          <a:p>
            <a:pPr eaLnBrk="1" hangingPunct="1">
              <a:lnSpc>
                <a:spcPct val="80000"/>
              </a:lnSpc>
              <a:buFontTx/>
              <a:buNone/>
            </a:pPr>
            <a:r>
              <a:rPr lang="sv-SE" sz="2400"/>
              <a:t>	2:a behandling</a:t>
            </a:r>
          </a:p>
          <a:p>
            <a:pPr eaLnBrk="1" hangingPunct="1">
              <a:lnSpc>
                <a:spcPct val="80000"/>
              </a:lnSpc>
              <a:buFontTx/>
              <a:buNone/>
            </a:pPr>
            <a:endParaRPr lang="sv-SE" sz="2400"/>
          </a:p>
          <a:p>
            <a:pPr eaLnBrk="1" hangingPunct="1">
              <a:lnSpc>
                <a:spcPct val="80000"/>
              </a:lnSpc>
            </a:pPr>
            <a:r>
              <a:rPr lang="sv-SE" sz="2400"/>
              <a:t>Debatt och omröstning </a:t>
            </a:r>
          </a:p>
          <a:p>
            <a:pPr eaLnBrk="1" hangingPunct="1">
              <a:lnSpc>
                <a:spcPct val="80000"/>
              </a:lnSpc>
              <a:buFontTx/>
              <a:buNone/>
            </a:pPr>
            <a:r>
              <a:rPr lang="sv-SE" sz="2400"/>
              <a:t>	i utskott</a:t>
            </a:r>
            <a:br>
              <a:rPr lang="sv-SE" sz="2400"/>
            </a:br>
            <a:endParaRPr lang="sv-SE" sz="2400"/>
          </a:p>
          <a:p>
            <a:pPr eaLnBrk="1" hangingPunct="1">
              <a:spcBef>
                <a:spcPct val="0"/>
              </a:spcBef>
              <a:buFontTx/>
              <a:buNone/>
            </a:pPr>
            <a:r>
              <a:rPr lang="sv-SE" sz="2400"/>
              <a:t>	–  26 röster för</a:t>
            </a:r>
            <a:br>
              <a:rPr lang="sv-SE" sz="2400"/>
            </a:br>
            <a:r>
              <a:rPr lang="sv-SE" sz="2400"/>
              <a:t>–    4 emot</a:t>
            </a:r>
            <a:br>
              <a:rPr lang="sv-SE" sz="2400"/>
            </a:br>
            <a:r>
              <a:rPr lang="sv-SE" sz="2400"/>
              <a:t>–    6 nedlagda</a:t>
            </a:r>
          </a:p>
          <a:p>
            <a:pPr eaLnBrk="1" hangingPunct="1">
              <a:lnSpc>
                <a:spcPct val="80000"/>
              </a:lnSpc>
              <a:buFontTx/>
              <a:buNone/>
            </a:pPr>
            <a:endParaRPr lang="en-US" sz="2400"/>
          </a:p>
          <a:p>
            <a:pPr eaLnBrk="1" hangingPunct="1">
              <a:lnSpc>
                <a:spcPct val="80000"/>
              </a:lnSpc>
            </a:pPr>
            <a:endParaRPr lang="en-GB" sz="2400"/>
          </a:p>
        </p:txBody>
      </p:sp>
      <p:sp>
        <p:nvSpPr>
          <p:cNvPr id="46085" name="Rectangle 7"/>
          <p:cNvSpPr>
            <a:spLocks noChangeArrowheads="1"/>
          </p:cNvSpPr>
          <p:nvPr/>
        </p:nvSpPr>
        <p:spPr bwMode="auto">
          <a:xfrm>
            <a:off x="4738688" y="6477000"/>
            <a:ext cx="838200" cy="228600"/>
          </a:xfrm>
          <a:prstGeom prst="rect">
            <a:avLst/>
          </a:prstGeom>
          <a:solidFill>
            <a:schemeClr val="bg1"/>
          </a:solidFill>
          <a:ln w="9525">
            <a:solidFill>
              <a:schemeClr val="bg1"/>
            </a:solidFill>
            <a:miter lim="800000"/>
            <a:headEnd/>
            <a:tailEnd/>
          </a:ln>
        </p:spPr>
        <p:txBody>
          <a:bodyPr wrap="none" anchor="ctr"/>
          <a:lstStyle/>
          <a:p>
            <a:endParaRPr lang="en-US" sz="1800">
              <a:solidFill>
                <a:schemeClr val="tx1"/>
              </a:solidFill>
              <a:latin typeface="Arial" charset="0"/>
            </a:endParaRPr>
          </a:p>
        </p:txBody>
      </p:sp>
      <p:sp>
        <p:nvSpPr>
          <p:cNvPr id="46086" name="Text Box 8"/>
          <p:cNvSpPr txBox="1">
            <a:spLocks noChangeArrowheads="1"/>
          </p:cNvSpPr>
          <p:nvPr/>
        </p:nvSpPr>
        <p:spPr bwMode="auto">
          <a:xfrm>
            <a:off x="4662488" y="6477000"/>
            <a:ext cx="11382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v-SE" sz="1400" b="1">
                <a:solidFill>
                  <a:srgbClr val="1252A0"/>
                </a:solidFill>
              </a:rPr>
              <a:t>23 okt 2006</a:t>
            </a:r>
            <a:endParaRPr lang="en-GB" sz="1400" b="1">
              <a:solidFill>
                <a:srgbClr val="1252A0"/>
              </a:solidFill>
            </a:endParaRPr>
          </a:p>
        </p:txBody>
      </p:sp>
      <p:sp>
        <p:nvSpPr>
          <p:cNvPr id="46087" name="Line 9"/>
          <p:cNvSpPr>
            <a:spLocks noChangeShapeType="1"/>
          </p:cNvSpPr>
          <p:nvPr/>
        </p:nvSpPr>
        <p:spPr bwMode="auto">
          <a:xfrm flipV="1">
            <a:off x="5195888" y="6324600"/>
            <a:ext cx="0" cy="152400"/>
          </a:xfrm>
          <a:prstGeom prst="line">
            <a:avLst/>
          </a:prstGeom>
          <a:noFill/>
          <a:ln w="57150">
            <a:solidFill>
              <a:srgbClr val="1252A0"/>
            </a:solidFill>
            <a:round/>
            <a:headEnd/>
            <a:tailEnd/>
          </a:ln>
          <a:extLst>
            <a:ext uri="{909E8E84-426E-40DD-AFC4-6F175D3DCCD1}">
              <a14:hiddenFill xmlns:a14="http://schemas.microsoft.com/office/drawing/2010/main">
                <a:noFill/>
              </a14:hiddenFill>
            </a:ext>
          </a:extLst>
        </p:spPr>
        <p:txBody>
          <a:bodyPr/>
          <a:lstStyle/>
          <a:p>
            <a:endParaRPr lang="sv-SE"/>
          </a:p>
        </p:txBody>
      </p:sp>
      <p:pic>
        <p:nvPicPr>
          <p:cNvPr id="199696" name="7.wmv">
            <a:hlinkClick r:id="" action="ppaction://media"/>
          </p:cNvPr>
          <p:cNvPicPr>
            <a:picLocks noGrp="1" noChangeAspect="1" noChangeArrowheads="1"/>
          </p:cNvPicPr>
          <p:nvPr>
            <p:ph type="media" sz="half" idx="4294967295"/>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a:xfrm>
            <a:off x="4572000" y="1676400"/>
            <a:ext cx="4038600" cy="3028950"/>
          </a:xfr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99696"/>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99696"/>
                                        </p:tgtEl>
                                      </p:cBhvr>
                                    </p:cmd>
                                  </p:childTnLst>
                                </p:cTn>
                              </p:par>
                            </p:childTnLst>
                          </p:cTn>
                        </p:par>
                      </p:childTnLst>
                    </p:cTn>
                  </p:par>
                </p:childTnLst>
              </p:cTn>
              <p:nextCondLst>
                <p:cond evt="onClick" delay="0">
                  <p:tgtEl>
                    <p:spTgt spid="199696"/>
                  </p:tgtEl>
                </p:cond>
              </p:nextCondLst>
            </p:seq>
            <p:video>
              <p:cMediaNode>
                <p:cTn id="7" fill="hold" display="0">
                  <p:stCondLst>
                    <p:cond delay="indefinite"/>
                  </p:stCondLst>
                  <p:endCondLst>
                    <p:cond evt="onNext" delay="0">
                      <p:tgtEl>
                        <p:sldTgt/>
                      </p:tgtEl>
                    </p:cond>
                    <p:cond evt="onPrev" delay="0">
                      <p:tgtEl>
                        <p:sldTgt/>
                      </p:tgtEl>
                    </p:cond>
                  </p:endCondLst>
                </p:cTn>
                <p:tgtEl>
                  <p:spTgt spid="199696"/>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Rectangle 14"/>
          <p:cNvSpPr>
            <a:spLocks noChangeArrowheads="1"/>
          </p:cNvSpPr>
          <p:nvPr/>
        </p:nvSpPr>
        <p:spPr bwMode="auto">
          <a:xfrm>
            <a:off x="4495800" y="1600200"/>
            <a:ext cx="4191000" cy="3200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solidFill>
                <a:schemeClr val="tx1"/>
              </a:solidFill>
              <a:latin typeface="Arial" charset="0"/>
            </a:endParaRPr>
          </a:p>
        </p:txBody>
      </p:sp>
      <p:sp>
        <p:nvSpPr>
          <p:cNvPr id="48131" name="Rectangle 7"/>
          <p:cNvSpPr>
            <a:spLocks noChangeArrowheads="1"/>
          </p:cNvSpPr>
          <p:nvPr/>
        </p:nvSpPr>
        <p:spPr bwMode="auto">
          <a:xfrm>
            <a:off x="5500688" y="6096000"/>
            <a:ext cx="838200" cy="228600"/>
          </a:xfrm>
          <a:prstGeom prst="rect">
            <a:avLst/>
          </a:prstGeom>
          <a:solidFill>
            <a:schemeClr val="bg1"/>
          </a:solidFill>
          <a:ln w="9525">
            <a:solidFill>
              <a:schemeClr val="bg1"/>
            </a:solidFill>
            <a:miter lim="800000"/>
            <a:headEnd/>
            <a:tailEnd/>
          </a:ln>
        </p:spPr>
        <p:txBody>
          <a:bodyPr wrap="none" anchor="ctr"/>
          <a:lstStyle/>
          <a:p>
            <a:endParaRPr lang="en-US" sz="1800">
              <a:solidFill>
                <a:schemeClr val="tx1"/>
              </a:solidFill>
              <a:latin typeface="Arial" charset="0"/>
            </a:endParaRPr>
          </a:p>
        </p:txBody>
      </p:sp>
      <p:sp>
        <p:nvSpPr>
          <p:cNvPr id="48132" name="Text Box 8"/>
          <p:cNvSpPr txBox="1">
            <a:spLocks noChangeArrowheads="1"/>
          </p:cNvSpPr>
          <p:nvPr/>
        </p:nvSpPr>
        <p:spPr bwMode="auto">
          <a:xfrm>
            <a:off x="5348288" y="6019800"/>
            <a:ext cx="11874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v-SE" sz="1400" b="1">
                <a:solidFill>
                  <a:srgbClr val="1252A0"/>
                </a:solidFill>
              </a:rPr>
              <a:t>15 nov 2006</a:t>
            </a:r>
            <a:endParaRPr lang="en-GB" sz="1400" b="1">
              <a:solidFill>
                <a:srgbClr val="1252A0"/>
              </a:solidFill>
            </a:endParaRPr>
          </a:p>
        </p:txBody>
      </p:sp>
      <p:sp>
        <p:nvSpPr>
          <p:cNvPr id="48133" name="Line 9"/>
          <p:cNvSpPr>
            <a:spLocks noChangeShapeType="1"/>
          </p:cNvSpPr>
          <p:nvPr/>
        </p:nvSpPr>
        <p:spPr bwMode="auto">
          <a:xfrm flipV="1">
            <a:off x="5881688" y="6324600"/>
            <a:ext cx="0" cy="152400"/>
          </a:xfrm>
          <a:prstGeom prst="line">
            <a:avLst/>
          </a:prstGeom>
          <a:noFill/>
          <a:ln w="57150">
            <a:solidFill>
              <a:srgbClr val="1252A0"/>
            </a:solidFill>
            <a:round/>
            <a:headEnd/>
            <a:tailEnd/>
          </a:ln>
          <a:extLst>
            <a:ext uri="{909E8E84-426E-40DD-AFC4-6F175D3DCCD1}">
              <a14:hiddenFill xmlns:a14="http://schemas.microsoft.com/office/drawing/2010/main">
                <a:noFill/>
              </a14:hiddenFill>
            </a:ext>
          </a:extLst>
        </p:spPr>
        <p:txBody>
          <a:bodyPr/>
          <a:lstStyle/>
          <a:p>
            <a:endParaRPr lang="sv-SE"/>
          </a:p>
        </p:txBody>
      </p:sp>
      <p:sp>
        <p:nvSpPr>
          <p:cNvPr id="48134" name="Rectangle 11"/>
          <p:cNvSpPr>
            <a:spLocks noGrp="1" noChangeArrowheads="1"/>
          </p:cNvSpPr>
          <p:nvPr>
            <p:ph type="title" idx="4294967295"/>
          </p:nvPr>
        </p:nvSpPr>
        <p:spPr>
          <a:xfrm>
            <a:off x="69850" y="76200"/>
            <a:ext cx="8848725" cy="760413"/>
          </a:xfrm>
        </p:spPr>
        <p:txBody>
          <a:bodyPr/>
          <a:lstStyle/>
          <a:p>
            <a:pPr eaLnBrk="1" hangingPunct="1"/>
            <a:r>
              <a:rPr lang="sv-SE" sz="2900"/>
              <a:t>Ordinarie lagstiftningsförfarandet – 2:a behandlingen</a:t>
            </a:r>
          </a:p>
        </p:txBody>
      </p:sp>
      <p:sp>
        <p:nvSpPr>
          <p:cNvPr id="48135" name="Rectangle 10"/>
          <p:cNvSpPr>
            <a:spLocks noGrp="1" noChangeArrowheads="1"/>
          </p:cNvSpPr>
          <p:nvPr>
            <p:ph type="body" sz="half" idx="4294967295"/>
          </p:nvPr>
        </p:nvSpPr>
        <p:spPr>
          <a:xfrm>
            <a:off x="304800" y="1676400"/>
            <a:ext cx="4038600" cy="2590800"/>
          </a:xfrm>
        </p:spPr>
        <p:txBody>
          <a:bodyPr/>
          <a:lstStyle/>
          <a:p>
            <a:pPr eaLnBrk="1" hangingPunct="1"/>
            <a:r>
              <a:rPr lang="sv-SE" sz="2400"/>
              <a:t>Europaparlamentets </a:t>
            </a:r>
          </a:p>
          <a:p>
            <a:pPr eaLnBrk="1" hangingPunct="1">
              <a:buFontTx/>
              <a:buNone/>
            </a:pPr>
            <a:r>
              <a:rPr lang="sv-SE" sz="2400"/>
              <a:t>	2:a behandling</a:t>
            </a:r>
            <a:br>
              <a:rPr lang="sv-SE" sz="2400"/>
            </a:br>
            <a:endParaRPr lang="sv-SE" sz="2400"/>
          </a:p>
          <a:p>
            <a:pPr eaLnBrk="1" hangingPunct="1"/>
            <a:r>
              <a:rPr lang="sv-SE" sz="2400"/>
              <a:t>Debatt och omröstning </a:t>
            </a:r>
          </a:p>
          <a:p>
            <a:pPr eaLnBrk="1" hangingPunct="1">
              <a:buFontTx/>
              <a:buNone/>
            </a:pPr>
            <a:r>
              <a:rPr lang="sv-SE" sz="2400"/>
              <a:t>	i plenum</a:t>
            </a:r>
            <a:endParaRPr lang="en-GB" sz="2400"/>
          </a:p>
        </p:txBody>
      </p:sp>
      <p:pic>
        <p:nvPicPr>
          <p:cNvPr id="201748" name="8.wmv">
            <a:hlinkClick r:id="" action="ppaction://media"/>
          </p:cNvPr>
          <p:cNvPicPr>
            <a:picLocks noGrp="1" noChangeAspect="1" noChangeArrowheads="1"/>
          </p:cNvPicPr>
          <p:nvPr>
            <p:ph type="media" sz="half" idx="4294967295"/>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a:xfrm>
            <a:off x="4572000" y="1676400"/>
            <a:ext cx="4038600" cy="3028950"/>
          </a:xfr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01748"/>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01748"/>
                                        </p:tgtEl>
                                      </p:cBhvr>
                                    </p:cmd>
                                  </p:childTnLst>
                                </p:cTn>
                              </p:par>
                            </p:childTnLst>
                          </p:cTn>
                        </p:par>
                      </p:childTnLst>
                    </p:cTn>
                  </p:par>
                </p:childTnLst>
              </p:cTn>
              <p:nextCondLst>
                <p:cond evt="onClick" delay="0">
                  <p:tgtEl>
                    <p:spTgt spid="201748"/>
                  </p:tgtEl>
                </p:cond>
              </p:nextCondLst>
            </p:seq>
            <p:video>
              <p:cMediaNode>
                <p:cTn id="7" fill="hold" display="0">
                  <p:stCondLst>
                    <p:cond delay="indefinite"/>
                  </p:stCondLst>
                  <p:endCondLst>
                    <p:cond evt="onNext" delay="0">
                      <p:tgtEl>
                        <p:sldTgt/>
                      </p:tgtEl>
                    </p:cond>
                    <p:cond evt="onPrev" delay="0">
                      <p:tgtEl>
                        <p:sldTgt/>
                      </p:tgtEl>
                    </p:cond>
                  </p:endCondLst>
                </p:cTn>
                <p:tgtEl>
                  <p:spTgt spid="201748"/>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16"/>
          <p:cNvSpPr>
            <a:spLocks noChangeArrowheads="1"/>
          </p:cNvSpPr>
          <p:nvPr/>
        </p:nvSpPr>
        <p:spPr bwMode="auto">
          <a:xfrm>
            <a:off x="4495800" y="1600200"/>
            <a:ext cx="4191000" cy="3200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solidFill>
                <a:schemeClr val="tx1"/>
              </a:solidFill>
              <a:latin typeface="Arial" charset="0"/>
            </a:endParaRPr>
          </a:p>
        </p:txBody>
      </p:sp>
      <p:sp>
        <p:nvSpPr>
          <p:cNvPr id="50179" name="Rectangle 3"/>
          <p:cNvSpPr>
            <a:spLocks noGrp="1" noChangeArrowheads="1"/>
          </p:cNvSpPr>
          <p:nvPr>
            <p:ph type="title" idx="4294967295"/>
          </p:nvPr>
        </p:nvSpPr>
        <p:spPr>
          <a:xfrm>
            <a:off x="63500" y="66675"/>
            <a:ext cx="4176713" cy="831850"/>
          </a:xfrm>
        </p:spPr>
        <p:txBody>
          <a:bodyPr/>
          <a:lstStyle/>
          <a:p>
            <a:pPr eaLnBrk="1" hangingPunct="1"/>
            <a:r>
              <a:rPr lang="sv-SE" sz="2900"/>
              <a:t>Rättsakten antas</a:t>
            </a:r>
            <a:endParaRPr lang="en-GB" sz="2900"/>
          </a:p>
        </p:txBody>
      </p:sp>
      <p:sp>
        <p:nvSpPr>
          <p:cNvPr id="50180" name="Rectangle 9"/>
          <p:cNvSpPr>
            <a:spLocks noGrp="1" noChangeArrowheads="1"/>
          </p:cNvSpPr>
          <p:nvPr>
            <p:ph type="body" sz="half" idx="4294967295"/>
          </p:nvPr>
        </p:nvSpPr>
        <p:spPr>
          <a:xfrm>
            <a:off x="160338" y="1484313"/>
            <a:ext cx="4340225" cy="4086225"/>
          </a:xfrm>
        </p:spPr>
        <p:txBody>
          <a:bodyPr/>
          <a:lstStyle/>
          <a:p>
            <a:pPr eaLnBrk="1" hangingPunct="1">
              <a:spcBef>
                <a:spcPct val="0"/>
              </a:spcBef>
            </a:pPr>
            <a:r>
              <a:rPr lang="sv-SE" sz="2400"/>
              <a:t>Tjänstedirektivet antogs i  december 2006</a:t>
            </a:r>
            <a:br>
              <a:rPr lang="sv-SE" sz="2400"/>
            </a:br>
            <a:endParaRPr lang="sv-SE" sz="1400"/>
          </a:p>
          <a:p>
            <a:pPr eaLnBrk="1" hangingPunct="1">
              <a:spcBef>
                <a:spcPct val="0"/>
              </a:spcBef>
            </a:pPr>
            <a:r>
              <a:rPr lang="sv-SE" sz="2400"/>
              <a:t>Medlemsländerna hade </a:t>
            </a:r>
          </a:p>
          <a:p>
            <a:pPr eaLnBrk="1" hangingPunct="1">
              <a:spcBef>
                <a:spcPct val="0"/>
              </a:spcBef>
              <a:buFontTx/>
              <a:buNone/>
            </a:pPr>
            <a:r>
              <a:rPr lang="sv-SE" sz="2400"/>
              <a:t>	tre år på sig att införliva </a:t>
            </a:r>
          </a:p>
          <a:p>
            <a:pPr eaLnBrk="1" hangingPunct="1">
              <a:spcBef>
                <a:spcPct val="0"/>
              </a:spcBef>
              <a:buFontTx/>
              <a:buNone/>
            </a:pPr>
            <a:r>
              <a:rPr lang="sv-SE" sz="2400"/>
              <a:t>	direktivet</a:t>
            </a:r>
          </a:p>
          <a:p>
            <a:pPr eaLnBrk="1" hangingPunct="1">
              <a:spcBef>
                <a:spcPct val="0"/>
              </a:spcBef>
              <a:buFontTx/>
              <a:buNone/>
            </a:pPr>
            <a:endParaRPr lang="sv-SE" sz="1400"/>
          </a:p>
          <a:p>
            <a:pPr eaLnBrk="1" hangingPunct="1">
              <a:spcBef>
                <a:spcPct val="0"/>
              </a:spcBef>
            </a:pPr>
            <a:r>
              <a:rPr lang="sv-SE" sz="2400"/>
              <a:t>I Sverige trädde det i kraft den 27 december 2009</a:t>
            </a:r>
          </a:p>
          <a:p>
            <a:pPr eaLnBrk="1" hangingPunct="1"/>
            <a:endParaRPr lang="en-GB" sz="2400"/>
          </a:p>
        </p:txBody>
      </p:sp>
      <p:sp>
        <p:nvSpPr>
          <p:cNvPr id="50181" name="Rectangle 11"/>
          <p:cNvSpPr>
            <a:spLocks noChangeArrowheads="1"/>
          </p:cNvSpPr>
          <p:nvPr/>
        </p:nvSpPr>
        <p:spPr bwMode="auto">
          <a:xfrm>
            <a:off x="6259513" y="6553200"/>
            <a:ext cx="838200" cy="228600"/>
          </a:xfrm>
          <a:prstGeom prst="rect">
            <a:avLst/>
          </a:prstGeom>
          <a:solidFill>
            <a:schemeClr val="bg1"/>
          </a:solidFill>
          <a:ln w="9525">
            <a:solidFill>
              <a:schemeClr val="bg1"/>
            </a:solidFill>
            <a:miter lim="800000"/>
            <a:headEnd/>
            <a:tailEnd/>
          </a:ln>
        </p:spPr>
        <p:txBody>
          <a:bodyPr wrap="none" anchor="ctr"/>
          <a:lstStyle/>
          <a:p>
            <a:endParaRPr lang="en-US" sz="1800">
              <a:solidFill>
                <a:schemeClr val="tx1"/>
              </a:solidFill>
              <a:latin typeface="Arial" charset="0"/>
            </a:endParaRPr>
          </a:p>
        </p:txBody>
      </p:sp>
      <p:sp>
        <p:nvSpPr>
          <p:cNvPr id="50182" name="Text Box 12"/>
          <p:cNvSpPr txBox="1">
            <a:spLocks noChangeArrowheads="1"/>
          </p:cNvSpPr>
          <p:nvPr/>
        </p:nvSpPr>
        <p:spPr bwMode="auto">
          <a:xfrm>
            <a:off x="6061075" y="6477000"/>
            <a:ext cx="11779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v-SE" sz="1400" b="1">
                <a:solidFill>
                  <a:srgbClr val="1252A0"/>
                </a:solidFill>
              </a:rPr>
              <a:t>12 dec 2006</a:t>
            </a:r>
            <a:endParaRPr lang="en-GB" sz="1400" b="1">
              <a:solidFill>
                <a:srgbClr val="1252A0"/>
              </a:solidFill>
            </a:endParaRPr>
          </a:p>
        </p:txBody>
      </p:sp>
      <p:sp>
        <p:nvSpPr>
          <p:cNvPr id="50183" name="Line 13"/>
          <p:cNvSpPr>
            <a:spLocks noChangeShapeType="1"/>
          </p:cNvSpPr>
          <p:nvPr/>
        </p:nvSpPr>
        <p:spPr bwMode="auto">
          <a:xfrm flipV="1">
            <a:off x="6553200" y="6324600"/>
            <a:ext cx="0" cy="152400"/>
          </a:xfrm>
          <a:prstGeom prst="line">
            <a:avLst/>
          </a:prstGeom>
          <a:noFill/>
          <a:ln w="57150">
            <a:solidFill>
              <a:srgbClr val="1252A0"/>
            </a:solidFill>
            <a:round/>
            <a:headEnd/>
            <a:tailEnd/>
          </a:ln>
          <a:extLst>
            <a:ext uri="{909E8E84-426E-40DD-AFC4-6F175D3DCCD1}">
              <a14:hiddenFill xmlns:a14="http://schemas.microsoft.com/office/drawing/2010/main">
                <a:noFill/>
              </a14:hiddenFill>
            </a:ext>
          </a:extLst>
        </p:spPr>
        <p:txBody>
          <a:bodyPr/>
          <a:lstStyle/>
          <a:p>
            <a:endParaRPr lang="sv-SE"/>
          </a:p>
        </p:txBody>
      </p:sp>
      <p:pic>
        <p:nvPicPr>
          <p:cNvPr id="57362" name="9.wmv">
            <a:hlinkClick r:id="" action="ppaction://media"/>
          </p:cNvPr>
          <p:cNvPicPr>
            <a:picLocks noGrp="1" noChangeAspect="1" noChangeArrowheads="1"/>
          </p:cNvPicPr>
          <p:nvPr>
            <p:ph type="media" sz="half" idx="4294967295"/>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a:xfrm>
            <a:off x="4572000" y="1676400"/>
            <a:ext cx="4038600" cy="3028950"/>
          </a:xfr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736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57362"/>
                                        </p:tgtEl>
                                      </p:cBhvr>
                                    </p:cmd>
                                  </p:childTnLst>
                                </p:cTn>
                              </p:par>
                            </p:childTnLst>
                          </p:cTn>
                        </p:par>
                      </p:childTnLst>
                    </p:cTn>
                  </p:par>
                </p:childTnLst>
              </p:cTn>
              <p:nextCondLst>
                <p:cond evt="onClick" delay="0">
                  <p:tgtEl>
                    <p:spTgt spid="57362"/>
                  </p:tgtEl>
                </p:cond>
              </p:nextCondLst>
            </p:seq>
            <p:video>
              <p:cMediaNode>
                <p:cTn id="7" fill="hold" display="0">
                  <p:stCondLst>
                    <p:cond delay="indefinite"/>
                  </p:stCondLst>
                  <p:endCondLst>
                    <p:cond evt="onNext" delay="0">
                      <p:tgtEl>
                        <p:sldTgt/>
                      </p:tgtEl>
                    </p:cond>
                    <p:cond evt="onPrev" delay="0">
                      <p:tgtEl>
                        <p:sldTgt/>
                      </p:tgtEl>
                    </p:cond>
                  </p:endCondLst>
                </p:cTn>
                <p:tgtEl>
                  <p:spTgt spid="57362"/>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6" name="Rectangle 10"/>
          <p:cNvSpPr>
            <a:spLocks noChangeArrowheads="1"/>
          </p:cNvSpPr>
          <p:nvPr/>
        </p:nvSpPr>
        <p:spPr bwMode="auto">
          <a:xfrm>
            <a:off x="1371600" y="1066800"/>
            <a:ext cx="6172200" cy="4724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solidFill>
                <a:schemeClr val="tx1"/>
              </a:solidFill>
              <a:latin typeface="Arial" charset="0"/>
            </a:endParaRPr>
          </a:p>
        </p:txBody>
      </p:sp>
      <p:pic>
        <p:nvPicPr>
          <p:cNvPr id="203795" name="10.wmv">
            <a:hlinkClick r:id="" action="ppaction://media"/>
          </p:cNvPr>
          <p:cNvPicPr>
            <a:picLocks noGrp="1" noChangeAspect="1" noChangeArrowheads="1"/>
          </p:cNvPicPr>
          <p:nvPr>
            <p:ph idx="4294967295"/>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a:xfrm>
            <a:off x="1447800" y="1143000"/>
            <a:ext cx="6019800" cy="4514850"/>
          </a:xfr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03795"/>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03795"/>
                                        </p:tgtEl>
                                      </p:cBhvr>
                                    </p:cmd>
                                  </p:childTnLst>
                                </p:cTn>
                              </p:par>
                            </p:childTnLst>
                          </p:cTn>
                        </p:par>
                      </p:childTnLst>
                    </p:cTn>
                  </p:par>
                </p:childTnLst>
              </p:cTn>
              <p:nextCondLst>
                <p:cond evt="onClick" delay="0">
                  <p:tgtEl>
                    <p:spTgt spid="203795"/>
                  </p:tgtEl>
                </p:cond>
              </p:nextCondLst>
            </p:seq>
            <p:video>
              <p:cMediaNode>
                <p:cTn id="7" fill="hold" display="0">
                  <p:stCondLst>
                    <p:cond delay="indefinite"/>
                  </p:stCondLst>
                  <p:endCondLst>
                    <p:cond evt="onNext" delay="0">
                      <p:tgtEl>
                        <p:sldTgt/>
                      </p:tgtEl>
                    </p:cond>
                    <p:cond evt="onPrev" delay="0">
                      <p:tgtEl>
                        <p:sldTgt/>
                      </p:tgtEl>
                    </p:cond>
                  </p:endCondLst>
                </p:cTn>
                <p:tgtEl>
                  <p:spTgt spid="203795"/>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idx="4294967295"/>
          </p:nvPr>
        </p:nvSpPr>
        <p:spPr>
          <a:xfrm>
            <a:off x="63500" y="66675"/>
            <a:ext cx="4995863" cy="831850"/>
          </a:xfrm>
        </p:spPr>
        <p:txBody>
          <a:bodyPr/>
          <a:lstStyle/>
          <a:p>
            <a:pPr eaLnBrk="1" hangingPunct="1"/>
            <a:r>
              <a:rPr lang="sv-SE" sz="2900"/>
              <a:t>Mer om tjänstedirektivet</a:t>
            </a:r>
          </a:p>
        </p:txBody>
      </p:sp>
      <p:sp>
        <p:nvSpPr>
          <p:cNvPr id="73732" name="Rectangle 3"/>
          <p:cNvSpPr>
            <a:spLocks noGrp="1" noChangeArrowheads="1"/>
          </p:cNvSpPr>
          <p:nvPr>
            <p:ph type="body" idx="4294967295"/>
          </p:nvPr>
        </p:nvSpPr>
        <p:spPr>
          <a:xfrm>
            <a:off x="331788" y="914400"/>
            <a:ext cx="7840662" cy="5322888"/>
          </a:xfrm>
          <a:ln/>
        </p:spPr>
        <p:txBody>
          <a:bodyPr/>
          <a:lstStyle/>
          <a:p>
            <a:pPr>
              <a:lnSpc>
                <a:spcPct val="80000"/>
              </a:lnSpc>
              <a:buFontTx/>
              <a:buNone/>
            </a:pPr>
            <a:endParaRPr lang="sv-SE" sz="600"/>
          </a:p>
          <a:p>
            <a:pPr>
              <a:lnSpc>
                <a:spcPct val="80000"/>
              </a:lnSpc>
            </a:pPr>
            <a:r>
              <a:rPr lang="sv-SE" sz="2000">
                <a:hlinkClick r:id="rId3"/>
              </a:rPr>
              <a:t>Enklare regler ska ge skjuts åt tjänstehandeln i Europa</a:t>
            </a:r>
            <a:endParaRPr lang="sv-SE" sz="2000"/>
          </a:p>
          <a:p>
            <a:pPr>
              <a:lnSpc>
                <a:spcPct val="80000"/>
              </a:lnSpc>
              <a:buFontTx/>
              <a:buNone/>
            </a:pPr>
            <a:r>
              <a:rPr lang="sv-SE" sz="1400"/>
              <a:t>	(Regeringens hemsida)</a:t>
            </a:r>
          </a:p>
          <a:p>
            <a:pPr>
              <a:lnSpc>
                <a:spcPct val="80000"/>
              </a:lnSpc>
              <a:buFontTx/>
              <a:buNone/>
            </a:pPr>
            <a:endParaRPr lang="sv-SE" sz="600"/>
          </a:p>
          <a:p>
            <a:pPr>
              <a:lnSpc>
                <a:spcPct val="80000"/>
              </a:lnSpc>
            </a:pPr>
            <a:r>
              <a:rPr lang="sv-SE" sz="2000">
                <a:hlinkClick r:id="rId4"/>
              </a:rPr>
              <a:t>Frågor och svar om tjänstedirektivet</a:t>
            </a:r>
            <a:endParaRPr lang="sv-SE" sz="2000"/>
          </a:p>
          <a:p>
            <a:pPr>
              <a:lnSpc>
                <a:spcPct val="80000"/>
              </a:lnSpc>
              <a:buFontTx/>
              <a:buNone/>
            </a:pPr>
            <a:r>
              <a:rPr lang="sv-SE" sz="1400"/>
              <a:t>	(Regeringens hemsida)</a:t>
            </a:r>
            <a:endParaRPr lang="sv-SE" sz="600"/>
          </a:p>
          <a:p>
            <a:pPr>
              <a:lnSpc>
                <a:spcPct val="80000"/>
              </a:lnSpc>
              <a:buFontTx/>
              <a:buNone/>
            </a:pPr>
            <a:endParaRPr lang="sv-SE" sz="600"/>
          </a:p>
          <a:p>
            <a:pPr>
              <a:lnSpc>
                <a:spcPct val="80000"/>
              </a:lnSpc>
            </a:pPr>
            <a:r>
              <a:rPr lang="sv-SE" sz="2000">
                <a:hlinkClick r:id="rId5"/>
              </a:rPr>
              <a:t>Genomförandet av tjänstedirektivet</a:t>
            </a:r>
            <a:endParaRPr lang="sv-SE" sz="2000"/>
          </a:p>
          <a:p>
            <a:pPr>
              <a:lnSpc>
                <a:spcPct val="80000"/>
              </a:lnSpc>
              <a:buFontTx/>
              <a:buNone/>
            </a:pPr>
            <a:r>
              <a:rPr lang="sv-SE" sz="1400"/>
              <a:t>	(Regeringens hemsida)</a:t>
            </a:r>
            <a:endParaRPr lang="sv-SE" sz="600"/>
          </a:p>
          <a:p>
            <a:pPr>
              <a:lnSpc>
                <a:spcPct val="80000"/>
              </a:lnSpc>
              <a:buFontTx/>
              <a:buNone/>
            </a:pPr>
            <a:endParaRPr lang="sv-SE" sz="600"/>
          </a:p>
          <a:p>
            <a:pPr>
              <a:lnSpc>
                <a:spcPct val="80000"/>
              </a:lnSpc>
            </a:pPr>
            <a:r>
              <a:rPr lang="sv-SE" sz="2000">
                <a:hlinkClick r:id="rId6"/>
              </a:rPr>
              <a:t>EU-upplysningen skriver om tjänstedirektivet</a:t>
            </a:r>
            <a:endParaRPr lang="sv-SE" sz="2000"/>
          </a:p>
          <a:p>
            <a:pPr>
              <a:lnSpc>
                <a:spcPct val="80000"/>
              </a:lnSpc>
              <a:buFontTx/>
              <a:buNone/>
            </a:pPr>
            <a:r>
              <a:rPr lang="sv-SE" sz="1400"/>
              <a:t>	</a:t>
            </a:r>
            <a:endParaRPr lang="sv-SE" sz="1800"/>
          </a:p>
          <a:p>
            <a:pPr>
              <a:lnSpc>
                <a:spcPct val="80000"/>
              </a:lnSpc>
              <a:buFontTx/>
              <a:buNone/>
            </a:pPr>
            <a:r>
              <a:rPr lang="sv-SE" sz="1400"/>
              <a:t>	</a:t>
            </a:r>
            <a:r>
              <a:rPr lang="sv-SE" sz="2000" i="1"/>
              <a:t>Lagtexter</a:t>
            </a:r>
          </a:p>
          <a:p>
            <a:pPr>
              <a:lnSpc>
                <a:spcPct val="80000"/>
              </a:lnSpc>
              <a:buFontTx/>
              <a:buNone/>
            </a:pPr>
            <a:endParaRPr lang="sv-SE" sz="400"/>
          </a:p>
          <a:p>
            <a:pPr>
              <a:lnSpc>
                <a:spcPct val="80000"/>
              </a:lnSpc>
            </a:pPr>
            <a:r>
              <a:rPr lang="sv-SE" sz="2000">
                <a:hlinkClick r:id="rId7"/>
              </a:rPr>
              <a:t>Europaparlamentets och rådets direktiv 2006/123/EG</a:t>
            </a:r>
            <a:endParaRPr lang="sv-SE" sz="2000"/>
          </a:p>
          <a:p>
            <a:pPr>
              <a:lnSpc>
                <a:spcPct val="80000"/>
              </a:lnSpc>
              <a:buFontTx/>
              <a:buNone/>
            </a:pPr>
            <a:r>
              <a:rPr lang="sv-SE" sz="1400"/>
              <a:t>	(EU:s lagdatabas EUR-Lex, EUT)</a:t>
            </a:r>
          </a:p>
          <a:p>
            <a:pPr>
              <a:lnSpc>
                <a:spcPct val="80000"/>
              </a:lnSpc>
              <a:buFontTx/>
              <a:buNone/>
            </a:pPr>
            <a:endParaRPr lang="sv-SE" sz="600"/>
          </a:p>
          <a:p>
            <a:pPr>
              <a:lnSpc>
                <a:spcPct val="80000"/>
              </a:lnSpc>
            </a:pPr>
            <a:r>
              <a:rPr lang="sv-SE" sz="2000">
                <a:hlinkClick r:id="rId8"/>
              </a:rPr>
              <a:t>Lag (2009:1079) om tjänster på den inre marknaden</a:t>
            </a:r>
            <a:r>
              <a:rPr lang="sv-SE" sz="1600">
                <a:hlinkClick r:id="rId8"/>
              </a:rPr>
              <a:t> </a:t>
            </a:r>
            <a:endParaRPr lang="sv-SE" sz="2800"/>
          </a:p>
          <a:p>
            <a:pPr>
              <a:lnSpc>
                <a:spcPct val="80000"/>
              </a:lnSpc>
              <a:buFontTx/>
              <a:buNone/>
            </a:pPr>
            <a:r>
              <a:rPr lang="sv-SE" sz="1400"/>
              <a:t>	(SFS)</a:t>
            </a:r>
            <a:endParaRPr lang="sv-SE" sz="600"/>
          </a:p>
          <a:p>
            <a:pPr>
              <a:lnSpc>
                <a:spcPct val="80000"/>
              </a:lnSpc>
              <a:buFontTx/>
              <a:buNone/>
            </a:pPr>
            <a:endParaRPr lang="sv-SE" sz="600"/>
          </a:p>
          <a:p>
            <a:pPr>
              <a:lnSpc>
                <a:spcPct val="80000"/>
              </a:lnSpc>
            </a:pPr>
            <a:r>
              <a:rPr lang="sv-SE" sz="2000">
                <a:hlinkClick r:id="rId9"/>
              </a:rPr>
              <a:t>Förordning (2009:1078) om tjänster på den inre marknaden</a:t>
            </a:r>
            <a:endParaRPr lang="sv-SE" sz="2000"/>
          </a:p>
          <a:p>
            <a:pPr>
              <a:lnSpc>
                <a:spcPct val="80000"/>
              </a:lnSpc>
              <a:buFontTx/>
              <a:buNone/>
            </a:pPr>
            <a:r>
              <a:rPr lang="sv-SE" sz="1400"/>
              <a:t>	(SFS)</a:t>
            </a:r>
          </a:p>
          <a:p>
            <a:pPr>
              <a:lnSpc>
                <a:spcPct val="80000"/>
              </a:lnSpc>
              <a:buFontTx/>
              <a:buNone/>
            </a:pPr>
            <a:endParaRPr lang="sv-SE" sz="1400"/>
          </a:p>
          <a:p>
            <a:pPr>
              <a:lnSpc>
                <a:spcPct val="80000"/>
              </a:lnSpc>
              <a:buFontTx/>
              <a:buNone/>
            </a:pPr>
            <a:r>
              <a:rPr lang="sv-SE" sz="1400"/>
              <a:t>	(Sidorna kan ta lite tid att ladda ned.)</a:t>
            </a:r>
          </a:p>
          <a:p>
            <a:pPr>
              <a:lnSpc>
                <a:spcPct val="80000"/>
              </a:lnSpc>
              <a:buFontTx/>
              <a:buNone/>
            </a:pPr>
            <a:endParaRPr lang="sv-SE" sz="1400"/>
          </a:p>
          <a:p>
            <a:pPr>
              <a:lnSpc>
                <a:spcPct val="80000"/>
              </a:lnSpc>
            </a:pPr>
            <a:endParaRPr lang="sv-SE" sz="140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body" idx="4294967295"/>
          </p:nvPr>
        </p:nvSpPr>
        <p:spPr>
          <a:xfrm>
            <a:off x="180975" y="4048125"/>
            <a:ext cx="8963025" cy="1828800"/>
          </a:xfrm>
        </p:spPr>
        <p:txBody>
          <a:bodyPr/>
          <a:lstStyle/>
          <a:p>
            <a:pPr eaLnBrk="1" hangingPunct="1">
              <a:lnSpc>
                <a:spcPct val="80000"/>
              </a:lnSpc>
              <a:buFontTx/>
              <a:buNone/>
            </a:pPr>
            <a:r>
              <a:rPr lang="en-GB" sz="2400"/>
              <a:t>Copyright </a:t>
            </a:r>
            <a:r>
              <a:rPr lang="da-DK"/>
              <a:t>©</a:t>
            </a:r>
            <a:r>
              <a:rPr lang="en-GB"/>
              <a:t> </a:t>
            </a:r>
            <a:r>
              <a:rPr lang="en-GB" sz="2400"/>
              <a:t>Europeiska unionen 2010 </a:t>
            </a:r>
            <a:endParaRPr lang="sv-SE" sz="2400"/>
          </a:p>
          <a:p>
            <a:pPr eaLnBrk="1" hangingPunct="1">
              <a:lnSpc>
                <a:spcPct val="80000"/>
              </a:lnSpc>
              <a:buFontTx/>
              <a:buNone/>
            </a:pPr>
            <a:r>
              <a:rPr lang="sv-SE" sz="1400"/>
              <a:t>Denna presentation tillhandahålls utan kostnad för informationsändamål och i utbildningssyfte gällande </a:t>
            </a:r>
          </a:p>
          <a:p>
            <a:pPr eaLnBrk="1" hangingPunct="1">
              <a:lnSpc>
                <a:spcPct val="80000"/>
              </a:lnSpc>
              <a:buFontTx/>
              <a:buNone/>
            </a:pPr>
            <a:r>
              <a:rPr lang="sv-SE" sz="1400"/>
              <a:t>Europaparlamentet. Om presentationen ska användas för något annat ändamål måste godkännande inhämtas </a:t>
            </a:r>
          </a:p>
          <a:p>
            <a:pPr eaLnBrk="1" hangingPunct="1">
              <a:lnSpc>
                <a:spcPct val="80000"/>
              </a:lnSpc>
              <a:buFontTx/>
              <a:buNone/>
            </a:pPr>
            <a:r>
              <a:rPr lang="sv-SE" sz="1400"/>
              <a:t>på förhand från Europaparlamentets informationskontor i Sverige. Denna presentation får inte under några </a:t>
            </a:r>
          </a:p>
          <a:p>
            <a:pPr eaLnBrk="1" hangingPunct="1">
              <a:lnSpc>
                <a:spcPct val="80000"/>
              </a:lnSpc>
              <a:buFontTx/>
              <a:buNone/>
            </a:pPr>
            <a:r>
              <a:rPr lang="sv-SE" sz="1400"/>
              <a:t>omständigheter säljas eller hyras ut. OBS! Bilder som visar Europaparlamentets byggnader eller konstverk får </a:t>
            </a:r>
          </a:p>
          <a:p>
            <a:pPr eaLnBrk="1" hangingPunct="1">
              <a:lnSpc>
                <a:spcPct val="80000"/>
              </a:lnSpc>
              <a:buFontTx/>
              <a:buNone/>
            </a:pPr>
            <a:r>
              <a:rPr lang="sv-SE" sz="1400"/>
              <a:t>endast användas för att åskådliggöra aktuella händelser.</a:t>
            </a:r>
          </a:p>
          <a:p>
            <a:pPr eaLnBrk="1" hangingPunct="1">
              <a:lnSpc>
                <a:spcPct val="80000"/>
              </a:lnSpc>
              <a:buFontTx/>
              <a:buNone/>
            </a:pPr>
            <a:endParaRPr lang="en-US" sz="1400"/>
          </a:p>
        </p:txBody>
      </p:sp>
      <p:sp>
        <p:nvSpPr>
          <p:cNvPr id="67587" name="Rectangle 3"/>
          <p:cNvSpPr>
            <a:spLocks noChangeArrowheads="1"/>
          </p:cNvSpPr>
          <p:nvPr/>
        </p:nvSpPr>
        <p:spPr bwMode="auto">
          <a:xfrm>
            <a:off x="180975" y="1069975"/>
            <a:ext cx="8351838"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sv-SE" sz="1400">
                <a:solidFill>
                  <a:schemeClr val="bg1"/>
                </a:solidFill>
              </a:rPr>
              <a:t>Radiocitat ur Ekot, faksimil Dagens Nyheter. </a:t>
            </a:r>
          </a:p>
          <a:p>
            <a:pPr marL="342900" indent="-342900">
              <a:spcBef>
                <a:spcPct val="20000"/>
              </a:spcBef>
            </a:pPr>
            <a:endParaRPr lang="en-GB" sz="1000">
              <a:solidFill>
                <a:schemeClr val="bg1"/>
              </a:solidFill>
            </a:endParaRPr>
          </a:p>
          <a:p>
            <a:pPr marL="342900" indent="-342900">
              <a:spcBef>
                <a:spcPct val="20000"/>
              </a:spcBef>
            </a:pPr>
            <a:r>
              <a:rPr lang="en-GB" sz="1400">
                <a:solidFill>
                  <a:schemeClr val="bg1"/>
                </a:solidFill>
              </a:rPr>
              <a:t>Slide 3 </a:t>
            </a:r>
            <a:r>
              <a:rPr lang="sv-SE" sz="1400">
                <a:solidFill>
                  <a:schemeClr val="bg1"/>
                </a:solidFill>
              </a:rPr>
              <a:t>©</a:t>
            </a:r>
            <a:r>
              <a:rPr lang="en-GB" sz="1400">
                <a:solidFill>
                  <a:schemeClr val="bg1"/>
                </a:solidFill>
              </a:rPr>
              <a:t> Foto: Pål Bugge/www.pixgallery.com. </a:t>
            </a:r>
            <a:endParaRPr lang="en-US" sz="1400">
              <a:solidFill>
                <a:schemeClr val="bg1"/>
              </a:solidFill>
            </a:endParaRPr>
          </a:p>
        </p:txBody>
      </p:sp>
      <p:sp>
        <p:nvSpPr>
          <p:cNvPr id="67588" name="Text Box 4"/>
          <p:cNvSpPr txBox="1">
            <a:spLocks noChangeArrowheads="1"/>
          </p:cNvSpPr>
          <p:nvPr/>
        </p:nvSpPr>
        <p:spPr bwMode="auto">
          <a:xfrm>
            <a:off x="180975" y="2006600"/>
            <a:ext cx="8783638"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sz="1400">
                <a:solidFill>
                  <a:schemeClr val="bg1"/>
                </a:solidFill>
                <a:latin typeface="Frutiger 55 Roman" pitchFamily="2" charset="0"/>
              </a:rPr>
              <a:t>Europaparlamentet i Strasbourg (Louise Weiss):</a:t>
            </a:r>
            <a:endParaRPr lang="sv-SE" sz="1400">
              <a:solidFill>
                <a:schemeClr val="bg1"/>
              </a:solidFill>
              <a:latin typeface="Frutiger 55 Roman" pitchFamily="2" charset="0"/>
            </a:endParaRPr>
          </a:p>
          <a:p>
            <a:pPr eaLnBrk="1" hangingPunct="1"/>
            <a:r>
              <a:rPr lang="sv-SE" sz="1400">
                <a:solidFill>
                  <a:schemeClr val="bg1"/>
                </a:solidFill>
                <a:latin typeface="Frutiger 55 Roman" pitchFamily="2" charset="0"/>
              </a:rPr>
              <a:t>© Foto: Europaparlamentet – Arkitekt: Ar</a:t>
            </a:r>
            <a:r>
              <a:rPr lang="en-GB" sz="1400">
                <a:solidFill>
                  <a:schemeClr val="bg1"/>
                </a:solidFill>
                <a:latin typeface="Frutiger 55 Roman" pitchFamily="2" charset="0"/>
              </a:rPr>
              <a:t>chitecture Studio, Paris.</a:t>
            </a:r>
          </a:p>
          <a:p>
            <a:pPr eaLnBrk="1" hangingPunct="1"/>
            <a:endParaRPr lang="en-GB" sz="1400">
              <a:solidFill>
                <a:schemeClr val="bg1"/>
              </a:solidFill>
              <a:latin typeface="Frutiger 55 Roman" pitchFamily="2" charset="0"/>
            </a:endParaRPr>
          </a:p>
          <a:p>
            <a:pPr eaLnBrk="1" hangingPunct="1"/>
            <a:r>
              <a:rPr lang="en-GB" sz="1400">
                <a:solidFill>
                  <a:schemeClr val="bg1"/>
                </a:solidFill>
                <a:latin typeface="Frutiger 55 Roman" pitchFamily="2" charset="0"/>
              </a:rPr>
              <a:t>Europaparlamentet i Bryssel (Paul-Henri Spaak):</a:t>
            </a:r>
          </a:p>
          <a:p>
            <a:pPr eaLnBrk="1" hangingPunct="1"/>
            <a:r>
              <a:rPr lang="sv-SE" sz="1400">
                <a:solidFill>
                  <a:schemeClr val="bg1"/>
                </a:solidFill>
                <a:latin typeface="Frutiger 55 Roman" pitchFamily="2" charset="0"/>
              </a:rPr>
              <a:t>© Foto: Europaparlamentet – Arkitekt: </a:t>
            </a:r>
            <a:r>
              <a:rPr lang="en-GB" sz="1400">
                <a:solidFill>
                  <a:schemeClr val="bg1"/>
                </a:solidFill>
                <a:latin typeface="Frutiger 55 Roman" pitchFamily="2" charset="0"/>
              </a:rPr>
              <a:t>Association des architectes du CIC: Vanden Bossche sprl, C.R.V. s.a., CDG sprl, Studiegroep D. Bontinck.</a:t>
            </a:r>
          </a:p>
          <a:p>
            <a:pPr eaLnBrk="1" hangingPunct="1"/>
            <a:endParaRPr lang="sv-SE" sz="1400">
              <a:solidFill>
                <a:schemeClr val="bg1"/>
              </a:solidFill>
              <a:latin typeface="Frutiger 55 Roman" pitchFamily="2" charset="0"/>
            </a:endParaRPr>
          </a:p>
          <a:p>
            <a:pPr eaLnBrk="1" hangingPunct="1"/>
            <a:r>
              <a:rPr lang="en-GB" sz="1400">
                <a:solidFill>
                  <a:schemeClr val="bg1"/>
                </a:solidFill>
                <a:latin typeface="Frutiger 55 Roman" pitchFamily="2" charset="0"/>
              </a:rPr>
              <a:t>Europaparlamentet i Bryssel (Altiero Spinelli):</a:t>
            </a:r>
          </a:p>
          <a:p>
            <a:pPr eaLnBrk="1" hangingPunct="1"/>
            <a:r>
              <a:rPr lang="sv-SE" sz="1400">
                <a:solidFill>
                  <a:schemeClr val="bg1"/>
                </a:solidFill>
                <a:latin typeface="Frutiger 55 Roman" pitchFamily="2" charset="0"/>
              </a:rPr>
              <a:t>© Foto: Europaparlamentet – Arkitekt: </a:t>
            </a:r>
            <a:r>
              <a:rPr lang="en-GB" sz="1400">
                <a:solidFill>
                  <a:schemeClr val="bg1"/>
                </a:solidFill>
                <a:latin typeface="Frutiger 55 Roman" pitchFamily="2" charset="0"/>
              </a:rPr>
              <a:t>AEL.</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a:xfrm>
            <a:off x="301625" y="68263"/>
            <a:ext cx="5133975" cy="839787"/>
          </a:xfrm>
        </p:spPr>
        <p:txBody>
          <a:bodyPr/>
          <a:lstStyle/>
          <a:p>
            <a:pPr eaLnBrk="1" hangingPunct="1"/>
            <a:r>
              <a:rPr lang="sv-SE" sz="2900"/>
              <a:t>Tjänstesektorn i EU</a:t>
            </a:r>
            <a:endParaRPr lang="en-US" sz="2900"/>
          </a:p>
        </p:txBody>
      </p:sp>
      <p:sp>
        <p:nvSpPr>
          <p:cNvPr id="68611" name="Rectangle 8"/>
          <p:cNvSpPr>
            <a:spLocks noGrp="1" noChangeArrowheads="1"/>
          </p:cNvSpPr>
          <p:nvPr>
            <p:ph type="body" idx="4294967295"/>
          </p:nvPr>
        </p:nvSpPr>
        <p:spPr>
          <a:xfrm>
            <a:off x="395288" y="1412875"/>
            <a:ext cx="4681537" cy="3730625"/>
          </a:xfrm>
        </p:spPr>
        <p:txBody>
          <a:bodyPr/>
          <a:lstStyle/>
          <a:p>
            <a:pPr eaLnBrk="1" hangingPunct="1"/>
            <a:r>
              <a:rPr lang="sv-SE" sz="2400"/>
              <a:t>Handeln med tjänster är en av de fyra friheterna </a:t>
            </a:r>
            <a:r>
              <a:rPr lang="sv-SE" sz="2400" b="1"/>
              <a:t/>
            </a:r>
            <a:br>
              <a:rPr lang="sv-SE" sz="2400" b="1"/>
            </a:br>
            <a:r>
              <a:rPr lang="sv-SE" sz="2400"/>
              <a:t> </a:t>
            </a:r>
          </a:p>
          <a:p>
            <a:pPr eaLnBrk="1" hangingPunct="1"/>
            <a:r>
              <a:rPr lang="sv-SE" sz="2400"/>
              <a:t>Komplicerade regler har hindrat handeln</a:t>
            </a:r>
            <a:br>
              <a:rPr lang="sv-SE" sz="2400"/>
            </a:br>
            <a:endParaRPr lang="sv-SE" sz="2400"/>
          </a:p>
          <a:p>
            <a:pPr eaLnBrk="1" hangingPunct="1"/>
            <a:r>
              <a:rPr lang="sv-SE" sz="2400"/>
              <a:t>Cirka 70 % av EU:s BNP </a:t>
            </a:r>
            <a:br>
              <a:rPr lang="sv-SE" sz="2400"/>
            </a:br>
            <a:endParaRPr lang="sv-SE" sz="2400"/>
          </a:p>
          <a:p>
            <a:pPr eaLnBrk="1" hangingPunct="1"/>
            <a:r>
              <a:rPr lang="sv-SE" sz="2400"/>
              <a:t>Cirka 70 % av alla jobb i EU</a:t>
            </a:r>
          </a:p>
          <a:p>
            <a:pPr eaLnBrk="1" hangingPunct="1"/>
            <a:endParaRPr lang="en-US" sz="2400"/>
          </a:p>
        </p:txBody>
      </p:sp>
      <p:pic>
        <p:nvPicPr>
          <p:cNvPr id="68612" name="Picture 4" descr="PIX-107074034_blu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4800" y="908050"/>
            <a:ext cx="3759200" cy="5041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a:xfrm>
            <a:off x="63500" y="69850"/>
            <a:ext cx="8670925" cy="838200"/>
          </a:xfrm>
        </p:spPr>
        <p:txBody>
          <a:bodyPr/>
          <a:lstStyle/>
          <a:p>
            <a:pPr eaLnBrk="1" hangingPunct="1"/>
            <a:r>
              <a:rPr lang="sv-SE" sz="2900"/>
              <a:t>Ordinarie lagstiftningsförfarandet</a:t>
            </a:r>
            <a:r>
              <a:rPr lang="en-US"/>
              <a:t> </a:t>
            </a:r>
          </a:p>
        </p:txBody>
      </p:sp>
      <p:pic>
        <p:nvPicPr>
          <p:cNvPr id="55299" name="Picture 6" descr="hela_process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5175" y="876300"/>
            <a:ext cx="4675188" cy="529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process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Rectangle 3"/>
          <p:cNvSpPr>
            <a:spLocks noGrp="1" noChangeArrowheads="1"/>
          </p:cNvSpPr>
          <p:nvPr>
            <p:ph type="title" idx="4294967295"/>
          </p:nvPr>
        </p:nvSpPr>
        <p:spPr>
          <a:xfrm>
            <a:off x="63500" y="66675"/>
            <a:ext cx="6858000" cy="838200"/>
          </a:xfrm>
        </p:spPr>
        <p:txBody>
          <a:bodyPr/>
          <a:lstStyle/>
          <a:p>
            <a:pPr eaLnBrk="1" hangingPunct="1"/>
            <a:r>
              <a:rPr lang="sv-SE" sz="2900"/>
              <a:t>Ordinarie lagstiftningsförfarandet</a:t>
            </a:r>
            <a:r>
              <a:rPr lang="en-US"/>
              <a:t> </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type="title" idx="4294967295"/>
          </p:nvPr>
        </p:nvSpPr>
        <p:spPr>
          <a:xfrm>
            <a:off x="63500" y="44450"/>
            <a:ext cx="8847138" cy="838200"/>
          </a:xfrm>
        </p:spPr>
        <p:txBody>
          <a:bodyPr/>
          <a:lstStyle/>
          <a:p>
            <a:pPr eaLnBrk="1" hangingPunct="1"/>
            <a:r>
              <a:rPr lang="sv-SE" sz="2900"/>
              <a:t>Ordinarie lagstiftningsförfarandet</a:t>
            </a:r>
            <a:r>
              <a:rPr lang="en-US"/>
              <a:t> </a:t>
            </a:r>
          </a:p>
        </p:txBody>
      </p:sp>
      <p:pic>
        <p:nvPicPr>
          <p:cNvPr id="63491" name="Picture 4" descr="process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8050"/>
            <a:ext cx="9144000" cy="594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a:xfrm>
            <a:off x="63500" y="66675"/>
            <a:ext cx="8848725" cy="769938"/>
          </a:xfrm>
        </p:spPr>
        <p:txBody>
          <a:bodyPr/>
          <a:lstStyle/>
          <a:p>
            <a:pPr eaLnBrk="1" hangingPunct="1"/>
            <a:r>
              <a:rPr lang="sv-SE" sz="2900"/>
              <a:t>Ordinarie lagstiftningsförfarandet</a:t>
            </a:r>
          </a:p>
        </p:txBody>
      </p:sp>
      <p:pic>
        <p:nvPicPr>
          <p:cNvPr id="65539" name="Picture 4" descr="process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8050"/>
            <a:ext cx="9144000" cy="594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a:xfrm>
            <a:off x="63500" y="66675"/>
            <a:ext cx="2116138" cy="838200"/>
          </a:xfrm>
        </p:spPr>
        <p:txBody>
          <a:bodyPr/>
          <a:lstStyle/>
          <a:p>
            <a:pPr eaLnBrk="1" hangingPunct="1"/>
            <a:r>
              <a:rPr lang="sv-SE" sz="2900"/>
              <a:t>Länkar</a:t>
            </a:r>
            <a:endParaRPr lang="en-GB" sz="2900"/>
          </a:p>
        </p:txBody>
      </p:sp>
      <p:sp>
        <p:nvSpPr>
          <p:cNvPr id="57347" name="Rectangle 3"/>
          <p:cNvSpPr>
            <a:spLocks noGrp="1" noChangeArrowheads="1"/>
          </p:cNvSpPr>
          <p:nvPr>
            <p:ph type="body" sz="half" idx="4294967295"/>
          </p:nvPr>
        </p:nvSpPr>
        <p:spPr>
          <a:xfrm>
            <a:off x="323850" y="1054100"/>
            <a:ext cx="8077200" cy="4895850"/>
          </a:xfrm>
        </p:spPr>
        <p:txBody>
          <a:bodyPr/>
          <a:lstStyle/>
          <a:p>
            <a:pPr eaLnBrk="1" hangingPunct="1">
              <a:lnSpc>
                <a:spcPct val="90000"/>
              </a:lnSpc>
            </a:pPr>
            <a:r>
              <a:rPr lang="sv-SE" sz="2400">
                <a:solidFill>
                  <a:srgbClr val="FFFFFF"/>
                </a:solidFill>
                <a:hlinkClick r:id="rId3" tooltip="Europaparlamentets informationskontor"/>
              </a:rPr>
              <a:t>http://www.europaparlamentet.se/</a:t>
            </a:r>
            <a:endParaRPr lang="sv-SE" sz="2400">
              <a:solidFill>
                <a:srgbClr val="FFFFFF"/>
              </a:solidFill>
            </a:endParaRPr>
          </a:p>
          <a:p>
            <a:pPr eaLnBrk="1" hangingPunct="1">
              <a:lnSpc>
                <a:spcPct val="90000"/>
              </a:lnSpc>
            </a:pPr>
            <a:endParaRPr lang="sv-SE" sz="1200">
              <a:solidFill>
                <a:srgbClr val="FFFFFF"/>
              </a:solidFill>
            </a:endParaRPr>
          </a:p>
          <a:p>
            <a:pPr eaLnBrk="1" hangingPunct="1">
              <a:lnSpc>
                <a:spcPct val="90000"/>
              </a:lnSpc>
            </a:pPr>
            <a:r>
              <a:rPr lang="sv-SE" sz="2400">
                <a:solidFill>
                  <a:srgbClr val="FFFFFF"/>
                </a:solidFill>
                <a:hlinkClick r:id="rId4" tooltip="Europaparlamentets stora webbplats"/>
              </a:rPr>
              <a:t>http://www.europarl.europa.eu/</a:t>
            </a:r>
            <a:endParaRPr lang="sv-SE" sz="2400">
              <a:solidFill>
                <a:srgbClr val="FFFFFF"/>
              </a:solidFill>
            </a:endParaRPr>
          </a:p>
          <a:p>
            <a:pPr eaLnBrk="1" hangingPunct="1">
              <a:lnSpc>
                <a:spcPct val="90000"/>
              </a:lnSpc>
            </a:pPr>
            <a:endParaRPr lang="sv-SE" sz="1200">
              <a:solidFill>
                <a:srgbClr val="FFFFFF"/>
              </a:solidFill>
            </a:endParaRPr>
          </a:p>
          <a:p>
            <a:pPr eaLnBrk="1" hangingPunct="1">
              <a:lnSpc>
                <a:spcPct val="90000"/>
              </a:lnSpc>
            </a:pPr>
            <a:r>
              <a:rPr lang="sv-SE" sz="2400">
                <a:solidFill>
                  <a:srgbClr val="FFFFFF"/>
                </a:solidFill>
                <a:hlinkClick r:id="rId5" tooltip="Europeiska kommissionens svenska webbplats"/>
              </a:rPr>
              <a:t>http://www.eukomm.se </a:t>
            </a:r>
            <a:endParaRPr lang="sv-SE" sz="2400">
              <a:solidFill>
                <a:srgbClr val="FFFFFF"/>
              </a:solidFill>
            </a:endParaRPr>
          </a:p>
          <a:p>
            <a:pPr eaLnBrk="1" hangingPunct="1">
              <a:lnSpc>
                <a:spcPct val="90000"/>
              </a:lnSpc>
            </a:pPr>
            <a:endParaRPr lang="sv-SE" sz="1200">
              <a:solidFill>
                <a:srgbClr val="FFFFFF"/>
              </a:solidFill>
            </a:endParaRPr>
          </a:p>
          <a:p>
            <a:pPr eaLnBrk="1" hangingPunct="1">
              <a:lnSpc>
                <a:spcPct val="90000"/>
              </a:lnSpc>
            </a:pPr>
            <a:r>
              <a:rPr lang="sv-SE" sz="2400">
                <a:solidFill>
                  <a:srgbClr val="FFFFFF"/>
                </a:solidFill>
                <a:hlinkClick r:id="rId6" tooltip="Europeiska kommissionens pressrum"/>
              </a:rPr>
              <a:t>http://europa.eu/press_room</a:t>
            </a:r>
            <a:endParaRPr lang="sv-SE" sz="2400">
              <a:solidFill>
                <a:srgbClr val="FFFFFF"/>
              </a:solidFill>
            </a:endParaRPr>
          </a:p>
          <a:p>
            <a:pPr eaLnBrk="1" hangingPunct="1">
              <a:lnSpc>
                <a:spcPct val="90000"/>
              </a:lnSpc>
            </a:pPr>
            <a:endParaRPr lang="sv-SE" sz="1200">
              <a:solidFill>
                <a:srgbClr val="FFFFFF"/>
              </a:solidFill>
            </a:endParaRPr>
          </a:p>
          <a:p>
            <a:pPr eaLnBrk="1" hangingPunct="1">
              <a:lnSpc>
                <a:spcPct val="90000"/>
              </a:lnSpc>
            </a:pPr>
            <a:r>
              <a:rPr lang="sv-SE" sz="2400">
                <a:solidFill>
                  <a:srgbClr val="FFFFFF"/>
                </a:solidFill>
                <a:hlinkClick r:id="rId7" tooltip="Europe by Satellite"/>
              </a:rPr>
              <a:t>http://ec.europa.eu/avservices/ebs/welcome_en.cfm</a:t>
            </a:r>
            <a:endParaRPr lang="sv-SE" sz="2400">
              <a:solidFill>
                <a:srgbClr val="FFFFFF"/>
              </a:solidFill>
            </a:endParaRPr>
          </a:p>
          <a:p>
            <a:pPr eaLnBrk="1" hangingPunct="1">
              <a:lnSpc>
                <a:spcPct val="90000"/>
              </a:lnSpc>
            </a:pPr>
            <a:endParaRPr lang="sv-SE" sz="1400">
              <a:solidFill>
                <a:srgbClr val="FFFFFF"/>
              </a:solidFill>
            </a:endParaRPr>
          </a:p>
          <a:p>
            <a:pPr eaLnBrk="1" hangingPunct="1">
              <a:lnSpc>
                <a:spcPct val="90000"/>
              </a:lnSpc>
            </a:pPr>
            <a:r>
              <a:rPr lang="sv-SE" sz="2400">
                <a:solidFill>
                  <a:srgbClr val="FFFFFF"/>
                </a:solidFill>
                <a:hlinkClick r:id="rId8" tooltip="Ministerrådets webbplats"/>
              </a:rPr>
              <a:t>http://www.consilium.europa.eu</a:t>
            </a:r>
            <a:endParaRPr lang="sv-SE" sz="2400">
              <a:solidFill>
                <a:srgbClr val="FFFFFF"/>
              </a:solidFill>
            </a:endParaRPr>
          </a:p>
          <a:p>
            <a:pPr eaLnBrk="1" hangingPunct="1">
              <a:lnSpc>
                <a:spcPct val="90000"/>
              </a:lnSpc>
            </a:pPr>
            <a:endParaRPr lang="sv-SE" sz="1400">
              <a:solidFill>
                <a:srgbClr val="FFFFFF"/>
              </a:solidFill>
            </a:endParaRPr>
          </a:p>
          <a:p>
            <a:pPr eaLnBrk="1" hangingPunct="1">
              <a:lnSpc>
                <a:spcPct val="90000"/>
              </a:lnSpc>
            </a:pPr>
            <a:r>
              <a:rPr lang="sv-SE" sz="2400">
                <a:solidFill>
                  <a:srgbClr val="FFFFFF"/>
                </a:solidFill>
                <a:hlinkClick r:id="rId9" tooltip="Regeringens webbplats"/>
              </a:rPr>
              <a:t>http://www.regeringen.se</a:t>
            </a:r>
            <a:endParaRPr lang="sv-SE" sz="2400">
              <a:solidFill>
                <a:srgbClr val="FFFFFF"/>
              </a:solidFill>
            </a:endParaRPr>
          </a:p>
          <a:p>
            <a:pPr eaLnBrk="1" hangingPunct="1">
              <a:lnSpc>
                <a:spcPct val="90000"/>
              </a:lnSpc>
            </a:pPr>
            <a:endParaRPr lang="sv-SE" sz="1400">
              <a:solidFill>
                <a:srgbClr val="FFFFFF"/>
              </a:solidFill>
            </a:endParaRPr>
          </a:p>
          <a:p>
            <a:pPr eaLnBrk="1" hangingPunct="1">
              <a:lnSpc>
                <a:spcPct val="90000"/>
              </a:lnSpc>
            </a:pPr>
            <a:r>
              <a:rPr lang="sv-SE" sz="2400">
                <a:solidFill>
                  <a:srgbClr val="FFFFFF"/>
                </a:solidFill>
                <a:hlinkClick r:id="rId10" tooltip="EU-upplysningens webbplats"/>
              </a:rPr>
              <a:t>http://www.eu-upplysningen.se</a:t>
            </a:r>
            <a:endParaRPr lang="sv-SE" sz="2400">
              <a:solidFill>
                <a:srgbClr val="FFFFFF"/>
              </a:solidFill>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73025" y="333375"/>
            <a:ext cx="5435600" cy="792163"/>
          </a:xfrm>
        </p:spPr>
        <p:txBody>
          <a:bodyPr/>
          <a:lstStyle/>
          <a:p>
            <a:r>
              <a:rPr lang="sv-SE">
                <a:solidFill>
                  <a:srgbClr val="003399"/>
                </a:solidFill>
              </a:rPr>
              <a:t>Europaparlamentet</a:t>
            </a:r>
            <a:br>
              <a:rPr lang="sv-SE">
                <a:solidFill>
                  <a:srgbClr val="003399"/>
                </a:solidFill>
              </a:rPr>
            </a:br>
            <a:endParaRPr lang="en-GB">
              <a:solidFill>
                <a:srgbClr val="003399"/>
              </a:solidFill>
            </a:endParaRPr>
          </a:p>
        </p:txBody>
      </p:sp>
      <p:sp>
        <p:nvSpPr>
          <p:cNvPr id="94211" name="Rectangle 3"/>
          <p:cNvSpPr>
            <a:spLocks noGrp="1" noChangeArrowheads="1"/>
          </p:cNvSpPr>
          <p:nvPr>
            <p:ph type="body" sz="half" idx="1"/>
          </p:nvPr>
        </p:nvSpPr>
        <p:spPr>
          <a:xfrm>
            <a:off x="250825" y="981075"/>
            <a:ext cx="8351838" cy="4895850"/>
          </a:xfrm>
        </p:spPr>
        <p:txBody>
          <a:bodyPr/>
          <a:lstStyle/>
          <a:p>
            <a:pPr algn="ctr">
              <a:lnSpc>
                <a:spcPct val="110000"/>
              </a:lnSpc>
              <a:buFontTx/>
              <a:buNone/>
            </a:pPr>
            <a:r>
              <a:rPr lang="sv-SE" sz="2800" b="1">
                <a:solidFill>
                  <a:schemeClr val="tx1"/>
                </a:solidFill>
              </a:rPr>
              <a:t>Informationskontoret i Sverige </a:t>
            </a:r>
          </a:p>
          <a:p>
            <a:pPr algn="ctr">
              <a:lnSpc>
                <a:spcPct val="110000"/>
              </a:lnSpc>
              <a:buFontTx/>
              <a:buNone/>
            </a:pPr>
            <a:r>
              <a:rPr lang="sv-SE" sz="2800" b="1">
                <a:solidFill>
                  <a:schemeClr val="tx1"/>
                </a:solidFill>
              </a:rPr>
              <a:t>Regeringsgatan 65,  6 tr.     111 56 Stockholm</a:t>
            </a:r>
          </a:p>
          <a:p>
            <a:pPr algn="ctr">
              <a:lnSpc>
                <a:spcPct val="110000"/>
              </a:lnSpc>
              <a:buFontTx/>
              <a:buNone/>
            </a:pPr>
            <a:r>
              <a:rPr lang="sv-SE" sz="2800" b="1">
                <a:solidFill>
                  <a:schemeClr val="tx1"/>
                </a:solidFill>
              </a:rPr>
              <a:t>Tfn 08-56 24 44 55      Fax 08-56 24 44 99</a:t>
            </a:r>
          </a:p>
          <a:p>
            <a:pPr algn="ctr">
              <a:lnSpc>
                <a:spcPct val="110000"/>
              </a:lnSpc>
              <a:buFontTx/>
              <a:buNone/>
            </a:pPr>
            <a:r>
              <a:rPr lang="sv-SE" sz="2800" b="1">
                <a:solidFill>
                  <a:schemeClr val="tx1"/>
                </a:solidFill>
              </a:rPr>
              <a:t>E-post: epstockholm@europarl.europa.eu</a:t>
            </a:r>
          </a:p>
          <a:p>
            <a:pPr algn="ctr">
              <a:lnSpc>
                <a:spcPct val="110000"/>
              </a:lnSpc>
              <a:buFontTx/>
              <a:buNone/>
            </a:pPr>
            <a:r>
              <a:rPr lang="sv-SE" sz="2800" b="1">
                <a:solidFill>
                  <a:schemeClr val="tx1"/>
                </a:solidFill>
              </a:rPr>
              <a:t>Hemsida: </a:t>
            </a:r>
            <a:r>
              <a:rPr lang="sv-SE" sz="2800" b="1">
                <a:solidFill>
                  <a:schemeClr val="tx1"/>
                </a:solidFill>
                <a:hlinkClick r:id="rId2"/>
              </a:rPr>
              <a:t>www.europaparlamentet.se</a:t>
            </a:r>
            <a:endParaRPr lang="sv-SE" sz="2800" b="1">
              <a:solidFill>
                <a:schemeClr val="tx1"/>
              </a:solidFill>
            </a:endParaRPr>
          </a:p>
          <a:p>
            <a:pPr algn="ctr">
              <a:lnSpc>
                <a:spcPct val="110000"/>
              </a:lnSpc>
              <a:buFontTx/>
              <a:buNone/>
            </a:pPr>
            <a:endParaRPr lang="sv-SE" sz="1800" b="1">
              <a:solidFill>
                <a:schemeClr val="tx1"/>
              </a:solidFill>
            </a:endParaRPr>
          </a:p>
          <a:p>
            <a:pPr algn="ctr">
              <a:lnSpc>
                <a:spcPct val="110000"/>
              </a:lnSpc>
              <a:buFontTx/>
              <a:buNone/>
            </a:pPr>
            <a:r>
              <a:rPr lang="sv-SE" sz="2400" b="1">
                <a:solidFill>
                  <a:schemeClr val="tx1"/>
                </a:solidFill>
              </a:rPr>
              <a:t>Studiebesök: tfn 08-56 24 44 73,</a:t>
            </a:r>
          </a:p>
          <a:p>
            <a:pPr algn="ctr">
              <a:lnSpc>
                <a:spcPct val="110000"/>
              </a:lnSpc>
              <a:buFontTx/>
              <a:buNone/>
            </a:pPr>
            <a:r>
              <a:rPr lang="sv-SE" sz="2400" b="1">
                <a:solidFill>
                  <a:schemeClr val="tx1"/>
                </a:solidFill>
              </a:rPr>
              <a:t>e-post: europahuset-sverige@ec.europa.eu</a:t>
            </a:r>
          </a:p>
          <a:p>
            <a:pPr algn="ctr">
              <a:lnSpc>
                <a:spcPct val="110000"/>
              </a:lnSpc>
              <a:buFontTx/>
              <a:buNone/>
            </a:pPr>
            <a:endParaRPr lang="sv-SE" sz="2400" b="1">
              <a:solidFill>
                <a:schemeClr val="tx1"/>
              </a:solidFill>
            </a:endParaRPr>
          </a:p>
        </p:txBody>
      </p:sp>
      <p:sp>
        <p:nvSpPr>
          <p:cNvPr id="94212" name="Rectangle 4"/>
          <p:cNvSpPr>
            <a:spLocks noChangeArrowheads="1"/>
          </p:cNvSpPr>
          <p:nvPr/>
        </p:nvSpPr>
        <p:spPr bwMode="auto">
          <a:xfrm>
            <a:off x="684213" y="2492375"/>
            <a:ext cx="7772400" cy="2881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endParaRPr lang="sv-SE"/>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5778" name="Rectangle 2"/>
          <p:cNvSpPr>
            <a:spLocks noGrp="1" noChangeArrowheads="1"/>
          </p:cNvSpPr>
          <p:nvPr>
            <p:ph type="title" idx="4294967295"/>
          </p:nvPr>
        </p:nvSpPr>
        <p:spPr>
          <a:xfrm>
            <a:off x="152400" y="76200"/>
            <a:ext cx="7011988" cy="831850"/>
          </a:xfrm>
        </p:spPr>
        <p:txBody>
          <a:bodyPr/>
          <a:lstStyle/>
          <a:p>
            <a:pPr eaLnBrk="1" hangingPunct="1"/>
            <a:r>
              <a:rPr lang="en-US" sz="2900"/>
              <a:t>Innehåll</a:t>
            </a:r>
          </a:p>
        </p:txBody>
      </p:sp>
      <p:sp>
        <p:nvSpPr>
          <p:cNvPr id="75779" name="Rectangle 8"/>
          <p:cNvSpPr>
            <a:spLocks noGrp="1" noChangeArrowheads="1"/>
          </p:cNvSpPr>
          <p:nvPr>
            <p:ph type="body" idx="4294967295"/>
          </p:nvPr>
        </p:nvSpPr>
        <p:spPr/>
        <p:txBody>
          <a:bodyPr/>
          <a:lstStyle/>
          <a:p>
            <a:pPr>
              <a:lnSpc>
                <a:spcPct val="80000"/>
              </a:lnSpc>
            </a:pPr>
            <a:endParaRPr lang="en-US" sz="160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874" name="Rectangle 2"/>
          <p:cNvSpPr>
            <a:spLocks noGrp="1" noChangeArrowheads="1"/>
          </p:cNvSpPr>
          <p:nvPr>
            <p:ph type="title" idx="4294967295"/>
          </p:nvPr>
        </p:nvSpPr>
        <p:spPr>
          <a:xfrm>
            <a:off x="296863" y="63500"/>
            <a:ext cx="5715000" cy="844550"/>
          </a:xfrm>
        </p:spPr>
        <p:txBody>
          <a:bodyPr/>
          <a:lstStyle/>
          <a:p>
            <a:pPr eaLnBrk="1" hangingPunct="1"/>
            <a:r>
              <a:rPr lang="en-GB" sz="2900"/>
              <a:t>Tjänstedirektivet omfattar</a:t>
            </a:r>
            <a:endParaRPr lang="en-US" sz="2900"/>
          </a:p>
        </p:txBody>
      </p:sp>
      <p:sp>
        <p:nvSpPr>
          <p:cNvPr id="79875" name="Rectangle 8"/>
          <p:cNvSpPr>
            <a:spLocks noGrp="1" noChangeArrowheads="1"/>
          </p:cNvSpPr>
          <p:nvPr>
            <p:ph type="body" idx="4294967295"/>
          </p:nvPr>
        </p:nvSpPr>
        <p:spPr>
          <a:xfrm>
            <a:off x="395288" y="908050"/>
            <a:ext cx="7632700" cy="5184775"/>
          </a:xfrm>
        </p:spPr>
        <p:txBody>
          <a:bodyPr/>
          <a:lstStyle/>
          <a:p>
            <a:pPr>
              <a:lnSpc>
                <a:spcPct val="80000"/>
              </a:lnSpc>
            </a:pPr>
            <a:endParaRPr lang="en-GB" sz="1200" b="1"/>
          </a:p>
          <a:p>
            <a:pPr>
              <a:lnSpc>
                <a:spcPct val="80000"/>
              </a:lnSpc>
            </a:pPr>
            <a:r>
              <a:rPr lang="en-GB" sz="1800"/>
              <a:t>företagsrelaterade tjänster (konsulttjänster inom t.ex. ledarskap, förvaltning, certifiering och testning) </a:t>
            </a:r>
          </a:p>
          <a:p>
            <a:pPr>
              <a:lnSpc>
                <a:spcPct val="80000"/>
              </a:lnSpc>
            </a:pPr>
            <a:endParaRPr lang="en-GB" sz="800"/>
          </a:p>
          <a:p>
            <a:pPr>
              <a:lnSpc>
                <a:spcPct val="80000"/>
              </a:lnSpc>
            </a:pPr>
            <a:r>
              <a:rPr lang="en-GB" sz="1800"/>
              <a:t>underhåll, skötsel och säkerhet </a:t>
            </a:r>
          </a:p>
          <a:p>
            <a:pPr>
              <a:lnSpc>
                <a:spcPct val="80000"/>
              </a:lnSpc>
            </a:pPr>
            <a:endParaRPr lang="en-GB" sz="800"/>
          </a:p>
          <a:p>
            <a:pPr>
              <a:lnSpc>
                <a:spcPct val="80000"/>
              </a:lnSpc>
            </a:pPr>
            <a:r>
              <a:rPr lang="en-GB" sz="1800"/>
              <a:t>byggsektorn och arkitektverksamhet </a:t>
            </a:r>
          </a:p>
          <a:p>
            <a:pPr>
              <a:lnSpc>
                <a:spcPct val="80000"/>
              </a:lnSpc>
            </a:pPr>
            <a:endParaRPr lang="en-GB" sz="700"/>
          </a:p>
          <a:p>
            <a:pPr>
              <a:lnSpc>
                <a:spcPct val="80000"/>
              </a:lnSpc>
            </a:pPr>
            <a:r>
              <a:rPr lang="en-GB" sz="1800"/>
              <a:t>fastighetstjänster (t.ex. fastighetsmäkleri) </a:t>
            </a:r>
          </a:p>
          <a:p>
            <a:pPr>
              <a:lnSpc>
                <a:spcPct val="80000"/>
              </a:lnSpc>
            </a:pPr>
            <a:endParaRPr lang="en-GB" sz="700"/>
          </a:p>
          <a:p>
            <a:pPr>
              <a:lnSpc>
                <a:spcPct val="80000"/>
              </a:lnSpc>
            </a:pPr>
            <a:r>
              <a:rPr lang="en-GB" sz="1800"/>
              <a:t>turism (resebyråers och turistguiders verksamhet) </a:t>
            </a:r>
          </a:p>
          <a:p>
            <a:pPr>
              <a:lnSpc>
                <a:spcPct val="80000"/>
              </a:lnSpc>
            </a:pPr>
            <a:endParaRPr lang="en-GB" sz="800"/>
          </a:p>
          <a:p>
            <a:pPr>
              <a:lnSpc>
                <a:spcPct val="80000"/>
              </a:lnSpc>
            </a:pPr>
            <a:r>
              <a:rPr lang="en-GB" sz="1800"/>
              <a:t>fritidsanläggningar, sportanläggningar och nöjesparker </a:t>
            </a:r>
          </a:p>
          <a:p>
            <a:pPr>
              <a:lnSpc>
                <a:spcPct val="80000"/>
              </a:lnSpc>
            </a:pPr>
            <a:endParaRPr lang="en-GB" sz="800"/>
          </a:p>
          <a:p>
            <a:pPr>
              <a:lnSpc>
                <a:spcPct val="80000"/>
              </a:lnSpc>
            </a:pPr>
            <a:r>
              <a:rPr lang="en-GB" sz="1800"/>
              <a:t>hotell, restaurang och catering </a:t>
            </a:r>
          </a:p>
          <a:p>
            <a:pPr>
              <a:lnSpc>
                <a:spcPct val="80000"/>
              </a:lnSpc>
            </a:pPr>
            <a:endParaRPr lang="en-GB" sz="800"/>
          </a:p>
          <a:p>
            <a:pPr>
              <a:lnSpc>
                <a:spcPct val="80000"/>
              </a:lnSpc>
            </a:pPr>
            <a:r>
              <a:rPr lang="en-GB" sz="1800"/>
              <a:t>informationstjänster (t.ex. webbportaler, nyhetsbyråer och utgivningsverksamhet) </a:t>
            </a:r>
          </a:p>
          <a:p>
            <a:pPr>
              <a:lnSpc>
                <a:spcPct val="80000"/>
              </a:lnSpc>
            </a:pPr>
            <a:endParaRPr lang="en-GB" sz="800"/>
          </a:p>
          <a:p>
            <a:pPr>
              <a:lnSpc>
                <a:spcPct val="80000"/>
              </a:lnSpc>
            </a:pPr>
            <a:r>
              <a:rPr lang="en-GB" sz="1800"/>
              <a:t>utbildnings- och fortbildningstjänster </a:t>
            </a:r>
          </a:p>
          <a:p>
            <a:pPr>
              <a:lnSpc>
                <a:spcPct val="80000"/>
              </a:lnSpc>
            </a:pPr>
            <a:endParaRPr lang="en-GB" sz="900"/>
          </a:p>
          <a:p>
            <a:pPr>
              <a:lnSpc>
                <a:spcPct val="80000"/>
              </a:lnSpc>
            </a:pPr>
            <a:r>
              <a:rPr lang="en-GB" sz="1800"/>
              <a:t>uthyrnings- och leasingtjänster (t.ex. biluthyrning) </a:t>
            </a:r>
          </a:p>
          <a:p>
            <a:pPr>
              <a:lnSpc>
                <a:spcPct val="80000"/>
              </a:lnSpc>
            </a:pPr>
            <a:endParaRPr lang="en-GB" sz="900"/>
          </a:p>
          <a:p>
            <a:pPr>
              <a:lnSpc>
                <a:spcPct val="80000"/>
              </a:lnSpc>
            </a:pPr>
            <a:r>
              <a:rPr lang="en-GB" sz="1800"/>
              <a:t>hushållstjänster </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296863" y="66675"/>
            <a:ext cx="6580187" cy="760413"/>
          </a:xfrm>
        </p:spPr>
        <p:txBody>
          <a:bodyPr/>
          <a:lstStyle/>
          <a:p>
            <a:pPr eaLnBrk="1" hangingPunct="1"/>
            <a:r>
              <a:rPr lang="en-GB" sz="2900"/>
              <a:t>Ramdirektiv med flera undantag</a:t>
            </a:r>
            <a:endParaRPr lang="en-US" sz="2900"/>
          </a:p>
        </p:txBody>
      </p:sp>
      <p:sp>
        <p:nvSpPr>
          <p:cNvPr id="9219" name="Rectangle 8"/>
          <p:cNvSpPr>
            <a:spLocks noGrp="1" noChangeArrowheads="1"/>
          </p:cNvSpPr>
          <p:nvPr>
            <p:ph type="body" idx="4294967295"/>
          </p:nvPr>
        </p:nvSpPr>
        <p:spPr>
          <a:xfrm>
            <a:off x="323850" y="1066800"/>
            <a:ext cx="8229600" cy="5026025"/>
          </a:xfrm>
        </p:spPr>
        <p:txBody>
          <a:bodyPr/>
          <a:lstStyle/>
          <a:p>
            <a:pPr>
              <a:lnSpc>
                <a:spcPct val="80000"/>
              </a:lnSpc>
              <a:buFontTx/>
              <a:buNone/>
            </a:pPr>
            <a:r>
              <a:rPr lang="en-GB" sz="2000"/>
              <a:t>Tjänstedirektivet omfattar inte</a:t>
            </a:r>
          </a:p>
          <a:p>
            <a:pPr>
              <a:lnSpc>
                <a:spcPct val="80000"/>
              </a:lnSpc>
              <a:buFontTx/>
              <a:buNone/>
            </a:pPr>
            <a:endParaRPr lang="en-GB" sz="800"/>
          </a:p>
          <a:p>
            <a:pPr>
              <a:lnSpc>
                <a:spcPct val="80000"/>
              </a:lnSpc>
            </a:pPr>
            <a:r>
              <a:rPr lang="en-GB" sz="2000"/>
              <a:t>icke-ekonomiska tjänster av allmänt intresse, såsom det statliga skolsystemet </a:t>
            </a:r>
          </a:p>
          <a:p>
            <a:pPr>
              <a:lnSpc>
                <a:spcPct val="80000"/>
              </a:lnSpc>
            </a:pPr>
            <a:endParaRPr lang="en-GB" sz="800"/>
          </a:p>
          <a:p>
            <a:pPr>
              <a:lnSpc>
                <a:spcPct val="80000"/>
              </a:lnSpc>
            </a:pPr>
            <a:r>
              <a:rPr lang="en-GB" sz="2000"/>
              <a:t>finansiella tjänster </a:t>
            </a:r>
          </a:p>
          <a:p>
            <a:pPr>
              <a:lnSpc>
                <a:spcPct val="80000"/>
              </a:lnSpc>
            </a:pPr>
            <a:endParaRPr lang="en-GB" sz="900"/>
          </a:p>
          <a:p>
            <a:pPr>
              <a:lnSpc>
                <a:spcPct val="80000"/>
              </a:lnSpc>
            </a:pPr>
            <a:r>
              <a:rPr lang="en-GB" sz="2000"/>
              <a:t>transporttjänster </a:t>
            </a:r>
          </a:p>
          <a:p>
            <a:pPr>
              <a:lnSpc>
                <a:spcPct val="80000"/>
              </a:lnSpc>
            </a:pPr>
            <a:endParaRPr lang="en-GB" sz="900"/>
          </a:p>
          <a:p>
            <a:pPr>
              <a:lnSpc>
                <a:spcPct val="80000"/>
              </a:lnSpc>
            </a:pPr>
            <a:r>
              <a:rPr lang="en-GB" sz="2000"/>
              <a:t>bemanningsföretag </a:t>
            </a:r>
          </a:p>
          <a:p>
            <a:pPr>
              <a:lnSpc>
                <a:spcPct val="80000"/>
              </a:lnSpc>
            </a:pPr>
            <a:endParaRPr lang="en-GB" sz="900"/>
          </a:p>
          <a:p>
            <a:pPr>
              <a:lnSpc>
                <a:spcPct val="80000"/>
              </a:lnSpc>
            </a:pPr>
            <a:r>
              <a:rPr lang="en-GB" sz="2000"/>
              <a:t>hälso- och sjukvårdstjänster </a:t>
            </a:r>
          </a:p>
          <a:p>
            <a:pPr>
              <a:lnSpc>
                <a:spcPct val="80000"/>
              </a:lnSpc>
            </a:pPr>
            <a:endParaRPr lang="en-GB" sz="900"/>
          </a:p>
          <a:p>
            <a:pPr>
              <a:lnSpc>
                <a:spcPct val="80000"/>
              </a:lnSpc>
            </a:pPr>
            <a:r>
              <a:rPr lang="en-GB" sz="2000"/>
              <a:t>teve, film, radio och andra audiovisuella tjänster </a:t>
            </a:r>
          </a:p>
          <a:p>
            <a:pPr>
              <a:lnSpc>
                <a:spcPct val="80000"/>
              </a:lnSpc>
            </a:pPr>
            <a:endParaRPr lang="en-GB" sz="1000"/>
          </a:p>
          <a:p>
            <a:pPr>
              <a:lnSpc>
                <a:spcPct val="80000"/>
              </a:lnSpc>
            </a:pPr>
            <a:r>
              <a:rPr lang="en-GB" sz="2000"/>
              <a:t>spel som till exempel lotterier och </a:t>
            </a:r>
            <a:r>
              <a:rPr lang="en-GB" sz="2000">
                <a:solidFill>
                  <a:srgbClr val="FFFFFF"/>
                </a:solidFill>
              </a:rPr>
              <a:t>vadslagning</a:t>
            </a:r>
            <a:r>
              <a:rPr lang="en-GB" sz="2000"/>
              <a:t> </a:t>
            </a:r>
          </a:p>
          <a:p>
            <a:pPr>
              <a:lnSpc>
                <a:spcPct val="80000"/>
              </a:lnSpc>
            </a:pPr>
            <a:endParaRPr lang="sv-SE" sz="1000"/>
          </a:p>
          <a:p>
            <a:pPr>
              <a:lnSpc>
                <a:spcPct val="80000"/>
              </a:lnSpc>
            </a:pPr>
            <a:r>
              <a:rPr lang="en-GB" sz="2000"/>
              <a:t>tjänster som innebär myndighetsutövning</a:t>
            </a:r>
          </a:p>
          <a:p>
            <a:pPr>
              <a:lnSpc>
                <a:spcPct val="80000"/>
              </a:lnSpc>
            </a:pPr>
            <a:endParaRPr lang="en-GB" sz="800"/>
          </a:p>
          <a:p>
            <a:pPr>
              <a:lnSpc>
                <a:spcPct val="80000"/>
              </a:lnSpc>
            </a:pPr>
            <a:r>
              <a:rPr lang="en-GB" sz="2000"/>
              <a:t>sociala tjänster under statligt inflytande som rör subventionerat boende, barnomsorg och stöd till behövande</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9"/>
          <p:cNvSpPr>
            <a:spLocks noChangeArrowheads="1"/>
          </p:cNvSpPr>
          <p:nvPr/>
        </p:nvSpPr>
        <p:spPr bwMode="auto">
          <a:xfrm>
            <a:off x="1524000" y="1066800"/>
            <a:ext cx="6172200" cy="4724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solidFill>
                <a:schemeClr val="tx1"/>
              </a:solidFill>
              <a:latin typeface="Arial" charset="0"/>
            </a:endParaRPr>
          </a:p>
        </p:txBody>
      </p:sp>
      <p:pic>
        <p:nvPicPr>
          <p:cNvPr id="281612" name="1.wmv">
            <a:hlinkClick r:id="" action="ppaction://media"/>
          </p:cNvPr>
          <p:cNvPicPr>
            <a:picLocks noGrp="1" noChangeAspect="1" noChangeArrowheads="1"/>
          </p:cNvPicPr>
          <p:nvPr>
            <p:ph type="media" sz="half" idx="4294967295"/>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a:xfrm>
            <a:off x="1600200" y="1143000"/>
            <a:ext cx="6019800" cy="451485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161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81612"/>
                                        </p:tgtEl>
                                      </p:cBhvr>
                                    </p:cmd>
                                  </p:childTnLst>
                                </p:cTn>
                              </p:par>
                            </p:childTnLst>
                          </p:cTn>
                        </p:par>
                      </p:childTnLst>
                    </p:cTn>
                  </p:par>
                </p:childTnLst>
              </p:cTn>
              <p:nextCondLst>
                <p:cond evt="onClick" delay="0">
                  <p:tgtEl>
                    <p:spTgt spid="281612"/>
                  </p:tgtEl>
                </p:cond>
              </p:nextCondLst>
            </p:seq>
            <p:video>
              <p:cMediaNode>
                <p:cTn id="7" fill="hold" display="0">
                  <p:stCondLst>
                    <p:cond delay="indefinite"/>
                  </p:stCondLst>
                  <p:endCondLst>
                    <p:cond evt="onNext" delay="0">
                      <p:tgtEl>
                        <p:sldTgt/>
                      </p:tgtEl>
                    </p:cond>
                    <p:cond evt="onPrev" delay="0">
                      <p:tgtEl>
                        <p:sldTgt/>
                      </p:tgtEl>
                    </p:cond>
                  </p:endCondLst>
                </p:cTn>
                <p:tgtEl>
                  <p:spTgt spid="28161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bolkenstein_righ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2"/>
          <p:cNvSpPr>
            <a:spLocks noGrp="1" noChangeArrowheads="1"/>
          </p:cNvSpPr>
          <p:nvPr>
            <p:ph type="title" idx="4294967295"/>
          </p:nvPr>
        </p:nvSpPr>
        <p:spPr>
          <a:xfrm>
            <a:off x="279400" y="66675"/>
            <a:ext cx="8839200" cy="838200"/>
          </a:xfrm>
        </p:spPr>
        <p:txBody>
          <a:bodyPr/>
          <a:lstStyle/>
          <a:p>
            <a:pPr eaLnBrk="1" hangingPunct="1"/>
            <a:r>
              <a:rPr lang="sv-SE" sz="2900"/>
              <a:t>Ordinarie lagstiftningsförfarandet</a:t>
            </a:r>
            <a:r>
              <a:rPr lang="en-US" sz="2900"/>
              <a:t> – 1:a </a:t>
            </a:r>
            <a:r>
              <a:rPr lang="sv-SE" sz="2900"/>
              <a:t>behandlingen</a:t>
            </a:r>
            <a:r>
              <a:rPr lang="en-US" sz="2900"/>
              <a:t> </a:t>
            </a:r>
          </a:p>
        </p:txBody>
      </p:sp>
      <p:sp>
        <p:nvSpPr>
          <p:cNvPr id="13316" name="Rectangle 3"/>
          <p:cNvSpPr>
            <a:spLocks noGrp="1" noChangeArrowheads="1"/>
          </p:cNvSpPr>
          <p:nvPr>
            <p:ph type="body" idx="4294967295"/>
          </p:nvPr>
        </p:nvSpPr>
        <p:spPr>
          <a:xfrm>
            <a:off x="163513" y="1484313"/>
            <a:ext cx="5181600" cy="2743200"/>
          </a:xfrm>
        </p:spPr>
        <p:txBody>
          <a:bodyPr/>
          <a:lstStyle/>
          <a:p>
            <a:pPr marL="0" indent="0" eaLnBrk="1" hangingPunct="1">
              <a:buFontTx/>
              <a:buNone/>
            </a:pPr>
            <a:r>
              <a:rPr lang="sv-SE" sz="2400"/>
              <a:t>  </a:t>
            </a:r>
            <a:r>
              <a:rPr lang="sv-SE" sz="2400" b="1"/>
              <a:t>Kommissionen</a:t>
            </a:r>
          </a:p>
          <a:p>
            <a:pPr marL="0" indent="0" eaLnBrk="1" hangingPunct="1">
              <a:buFontTx/>
              <a:buNone/>
            </a:pPr>
            <a:r>
              <a:rPr lang="sv-SE" sz="1200"/>
              <a:t> </a:t>
            </a:r>
          </a:p>
          <a:p>
            <a:pPr marL="539750" lvl="1" indent="-360363" eaLnBrk="1" hangingPunct="1"/>
            <a:r>
              <a:rPr lang="sv-SE" sz="2400"/>
              <a:t>presenterar ett förslag</a:t>
            </a:r>
          </a:p>
          <a:p>
            <a:pPr marL="539750" lvl="1" indent="-360363" eaLnBrk="1" hangingPunct="1"/>
            <a:endParaRPr lang="sv-SE" sz="1200"/>
          </a:p>
          <a:p>
            <a:pPr marL="539750" lvl="1" indent="-360363" eaLnBrk="1" hangingPunct="1"/>
            <a:r>
              <a:rPr lang="sv-SE" sz="2400"/>
              <a:t>skickar förslaget till </a:t>
            </a:r>
          </a:p>
          <a:p>
            <a:pPr marL="539750" lvl="1" indent="-360363" eaLnBrk="1" hangingPunct="1">
              <a:buFontTx/>
              <a:buNone/>
            </a:pPr>
            <a:r>
              <a:rPr lang="sv-SE" sz="2400"/>
              <a:t>	Europaparlamentet </a:t>
            </a:r>
          </a:p>
          <a:p>
            <a:pPr marL="539750" lvl="1" indent="-360363" eaLnBrk="1" hangingPunct="1">
              <a:buFontTx/>
              <a:buNone/>
            </a:pPr>
            <a:r>
              <a:rPr lang="sv-SE" sz="2400"/>
              <a:t>	och rådet</a:t>
            </a:r>
          </a:p>
          <a:p>
            <a:pPr marL="0" indent="0" eaLnBrk="1" hangingPunct="1"/>
            <a:endParaRPr lang="en-US" sz="2400"/>
          </a:p>
        </p:txBody>
      </p:sp>
      <p:sp>
        <p:nvSpPr>
          <p:cNvPr id="13317" name="Rectangle 5"/>
          <p:cNvSpPr>
            <a:spLocks noChangeArrowheads="1"/>
          </p:cNvSpPr>
          <p:nvPr/>
        </p:nvSpPr>
        <p:spPr bwMode="auto">
          <a:xfrm>
            <a:off x="76200" y="6096000"/>
            <a:ext cx="1143000" cy="228600"/>
          </a:xfrm>
          <a:prstGeom prst="rect">
            <a:avLst/>
          </a:prstGeom>
          <a:solidFill>
            <a:schemeClr val="bg1"/>
          </a:solidFill>
          <a:ln w="9525">
            <a:solidFill>
              <a:schemeClr val="bg1"/>
            </a:solidFill>
            <a:miter lim="800000"/>
            <a:headEnd/>
            <a:tailEnd/>
          </a:ln>
        </p:spPr>
        <p:txBody>
          <a:bodyPr wrap="none" anchor="ctr"/>
          <a:lstStyle/>
          <a:p>
            <a:endParaRPr lang="en-US" sz="1800">
              <a:solidFill>
                <a:schemeClr val="tx1"/>
              </a:solidFill>
              <a:latin typeface="Arial" charset="0"/>
            </a:endParaRPr>
          </a:p>
        </p:txBody>
      </p:sp>
      <p:sp>
        <p:nvSpPr>
          <p:cNvPr id="13318" name="Text Box 6"/>
          <p:cNvSpPr txBox="1">
            <a:spLocks noChangeArrowheads="1"/>
          </p:cNvSpPr>
          <p:nvPr/>
        </p:nvSpPr>
        <p:spPr bwMode="auto">
          <a:xfrm>
            <a:off x="76200" y="6032500"/>
            <a:ext cx="11287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v-SE" sz="1400" b="1">
                <a:solidFill>
                  <a:srgbClr val="1252A0"/>
                </a:solidFill>
              </a:rPr>
              <a:t>13 jan 2004</a:t>
            </a:r>
            <a:endParaRPr lang="en-GB" sz="1400" b="1">
              <a:solidFill>
                <a:srgbClr val="1252A0"/>
              </a:solidFill>
            </a:endParaRPr>
          </a:p>
        </p:txBody>
      </p:sp>
      <p:sp>
        <p:nvSpPr>
          <p:cNvPr id="13319" name="Line 7"/>
          <p:cNvSpPr>
            <a:spLocks noChangeShapeType="1"/>
          </p:cNvSpPr>
          <p:nvPr/>
        </p:nvSpPr>
        <p:spPr bwMode="auto">
          <a:xfrm flipV="1">
            <a:off x="381000" y="6324600"/>
            <a:ext cx="0" cy="152400"/>
          </a:xfrm>
          <a:prstGeom prst="line">
            <a:avLst/>
          </a:prstGeom>
          <a:noFill/>
          <a:ln w="57150">
            <a:solidFill>
              <a:srgbClr val="1252A0"/>
            </a:solidFill>
            <a:round/>
            <a:headEnd/>
            <a:tailEnd/>
          </a:ln>
          <a:extLst>
            <a:ext uri="{909E8E84-426E-40DD-AFC4-6F175D3DCCD1}">
              <a14:hiddenFill xmlns:a14="http://schemas.microsoft.com/office/drawing/2010/main">
                <a:noFill/>
              </a14:hiddenFill>
            </a:ext>
          </a:extLst>
        </p:spPr>
        <p:txBody>
          <a:bodyPr/>
          <a:lstStyle/>
          <a:p>
            <a:endParaRPr lang="sv-SE"/>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9" descr="kommission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2"/>
          <p:cNvSpPr>
            <a:spLocks noGrp="1" noChangeArrowheads="1"/>
          </p:cNvSpPr>
          <p:nvPr>
            <p:ph type="title" idx="4294967295"/>
          </p:nvPr>
        </p:nvSpPr>
        <p:spPr>
          <a:xfrm>
            <a:off x="304800" y="66675"/>
            <a:ext cx="5707063" cy="779463"/>
          </a:xfrm>
        </p:spPr>
        <p:txBody>
          <a:bodyPr/>
          <a:lstStyle/>
          <a:p>
            <a:pPr eaLnBrk="1" hangingPunct="1"/>
            <a:r>
              <a:rPr lang="sv-SE" sz="2900"/>
              <a:t>Europeiska kommissionen</a:t>
            </a:r>
            <a:endParaRPr lang="en-US" sz="2900"/>
          </a:p>
        </p:txBody>
      </p:sp>
      <p:sp>
        <p:nvSpPr>
          <p:cNvPr id="15364" name="Rectangle 6"/>
          <p:cNvSpPr>
            <a:spLocks noChangeArrowheads="1"/>
          </p:cNvSpPr>
          <p:nvPr/>
        </p:nvSpPr>
        <p:spPr bwMode="auto">
          <a:xfrm>
            <a:off x="446088" y="1493838"/>
            <a:ext cx="8229600" cy="368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buFontTx/>
              <a:buChar char="•"/>
            </a:pPr>
            <a:r>
              <a:rPr lang="sv-SE" sz="2400">
                <a:solidFill>
                  <a:schemeClr val="bg1"/>
                </a:solidFill>
              </a:rPr>
              <a:t>består av 27 kommissionärer </a:t>
            </a:r>
          </a:p>
          <a:p>
            <a:pPr marL="342900" indent="-342900">
              <a:spcBef>
                <a:spcPct val="20000"/>
              </a:spcBef>
            </a:pPr>
            <a:r>
              <a:rPr lang="sv-SE" sz="2400">
                <a:solidFill>
                  <a:schemeClr val="bg1"/>
                </a:solidFill>
              </a:rPr>
              <a:t>	som utses på fem år </a:t>
            </a:r>
            <a:br>
              <a:rPr lang="sv-SE" sz="2400">
                <a:solidFill>
                  <a:schemeClr val="bg1"/>
                </a:solidFill>
              </a:rPr>
            </a:br>
            <a:endParaRPr lang="sv-SE" sz="2400">
              <a:solidFill>
                <a:schemeClr val="bg1"/>
              </a:solidFill>
            </a:endParaRPr>
          </a:p>
          <a:p>
            <a:pPr marL="342900" indent="-342900">
              <a:spcBef>
                <a:spcPct val="20000"/>
              </a:spcBef>
              <a:buFontTx/>
              <a:buChar char="•"/>
            </a:pPr>
            <a:r>
              <a:rPr lang="sv-SE" sz="2400">
                <a:solidFill>
                  <a:schemeClr val="bg1"/>
                </a:solidFill>
              </a:rPr>
              <a:t>utses av regeringarna </a:t>
            </a:r>
            <a:br>
              <a:rPr lang="sv-SE" sz="2400">
                <a:solidFill>
                  <a:schemeClr val="bg1"/>
                </a:solidFill>
              </a:rPr>
            </a:br>
            <a:r>
              <a:rPr lang="sv-SE" sz="2400">
                <a:solidFill>
                  <a:schemeClr val="bg1"/>
                </a:solidFill>
              </a:rPr>
              <a:t>och godkänns av </a:t>
            </a:r>
            <a:br>
              <a:rPr lang="sv-SE" sz="2400">
                <a:solidFill>
                  <a:schemeClr val="bg1"/>
                </a:solidFill>
              </a:rPr>
            </a:br>
            <a:r>
              <a:rPr lang="sv-SE" sz="2400">
                <a:solidFill>
                  <a:schemeClr val="bg1"/>
                </a:solidFill>
              </a:rPr>
              <a:t>Europaparlamentet </a:t>
            </a:r>
            <a:br>
              <a:rPr lang="sv-SE" sz="2400">
                <a:solidFill>
                  <a:schemeClr val="bg1"/>
                </a:solidFill>
              </a:rPr>
            </a:br>
            <a:endParaRPr lang="sv-SE" sz="2400">
              <a:solidFill>
                <a:schemeClr val="bg1"/>
              </a:solidFill>
            </a:endParaRPr>
          </a:p>
          <a:p>
            <a:pPr marL="342900" indent="-342900">
              <a:spcBef>
                <a:spcPct val="20000"/>
              </a:spcBef>
              <a:buFontTx/>
              <a:buChar char="•"/>
            </a:pPr>
            <a:r>
              <a:rPr lang="sv-SE" sz="2400">
                <a:solidFill>
                  <a:schemeClr val="bg1"/>
                </a:solidFill>
              </a:rPr>
              <a:t>ordförande: </a:t>
            </a:r>
            <a:br>
              <a:rPr lang="sv-SE" sz="2400">
                <a:solidFill>
                  <a:schemeClr val="bg1"/>
                </a:solidFill>
              </a:rPr>
            </a:br>
            <a:r>
              <a:rPr lang="sv-SE" sz="2400">
                <a:solidFill>
                  <a:schemeClr val="bg1"/>
                </a:solidFill>
              </a:rPr>
              <a:t>José Manuel Barroso </a:t>
            </a:r>
          </a:p>
          <a:p>
            <a:pPr marL="342900" indent="-342900">
              <a:spcBef>
                <a:spcPct val="20000"/>
              </a:spcBef>
            </a:pPr>
            <a:endParaRPr lang="en-US" sz="2400">
              <a:solidFill>
                <a:schemeClr val="bg1"/>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5">
      <a:dk1>
        <a:srgbClr val="FFFFFF"/>
      </a:dk1>
      <a:lt1>
        <a:srgbClr val="FFFFFF"/>
      </a:lt1>
      <a:dk2>
        <a:srgbClr val="000000"/>
      </a:dk2>
      <a:lt2>
        <a:srgbClr val="FFFFFF"/>
      </a:lt2>
      <a:accent1>
        <a:srgbClr val="F7FBFB"/>
      </a:accent1>
      <a:accent2>
        <a:srgbClr val="FFFFFF"/>
      </a:accent2>
      <a:accent3>
        <a:srgbClr val="FFFFFF"/>
      </a:accent3>
      <a:accent4>
        <a:srgbClr val="DADADA"/>
      </a:accent4>
      <a:accent5>
        <a:srgbClr val="FAFDFD"/>
      </a:accent5>
      <a:accent6>
        <a:srgbClr val="E7E7E7"/>
      </a:accent6>
      <a:hlink>
        <a:srgbClr val="FFFFFF"/>
      </a:hlink>
      <a:folHlink>
        <a:srgbClr val="FFFFFF"/>
      </a:folHlink>
    </a:clrScheme>
    <a:fontScheme name="Default Design">
      <a:majorFont>
        <a:latin typeface="Frutiger 55 Roman"/>
        <a:ea typeface=""/>
        <a:cs typeface=""/>
      </a:majorFont>
      <a:minorFont>
        <a:latin typeface="Frutiger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3300" b="0" i="0" u="none" strike="noStrike" cap="none" normalizeH="0" baseline="0" smtClean="0">
            <a:ln>
              <a:noFill/>
            </a:ln>
            <a:solidFill>
              <a:srgbClr val="255292"/>
            </a:solidFill>
            <a:effectLst/>
            <a:latin typeface="Frutiger 55 Roman" pitchFamily="2"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3300" b="0" i="0" u="none" strike="noStrike" cap="none" normalizeH="0" baseline="0" smtClean="0">
            <a:ln>
              <a:noFill/>
            </a:ln>
            <a:solidFill>
              <a:srgbClr val="255292"/>
            </a:solidFill>
            <a:effectLst/>
            <a:latin typeface="Frutiger 55 Roman" pitchFamily="2"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FFFFFF"/>
        </a:hlink>
        <a:folHlink>
          <a:srgbClr val="99CC00"/>
        </a:folHlink>
      </a:clrScheme>
      <a:clrMap bg1="lt1" tx1="dk1" bg2="lt2" tx2="dk2" accent1="accent1" accent2="accent2" accent3="accent3" accent4="accent4" accent5="accent5" accent6="accent6" hlink="hlink" folHlink="folHlink"/>
    </a:extraClrScheme>
    <a:extraClrScheme>
      <a:clrScheme name="Default Design 15">
        <a:dk1>
          <a:srgbClr val="FFFFFF"/>
        </a:dk1>
        <a:lt1>
          <a:srgbClr val="FFFFFF"/>
        </a:lt1>
        <a:dk2>
          <a:srgbClr val="000000"/>
        </a:dk2>
        <a:lt2>
          <a:srgbClr val="FFFFFF"/>
        </a:lt2>
        <a:accent1>
          <a:srgbClr val="F7FBFB"/>
        </a:accent1>
        <a:accent2>
          <a:srgbClr val="FFFFFF"/>
        </a:accent2>
        <a:accent3>
          <a:srgbClr val="FFFFFF"/>
        </a:accent3>
        <a:accent4>
          <a:srgbClr val="DADADA"/>
        </a:accent4>
        <a:accent5>
          <a:srgbClr val="FAFDFD"/>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635</TotalTime>
  <Words>1123</Words>
  <Application>Microsoft Office PowerPoint</Application>
  <PresentationFormat>Bildspel på skärmen (4:3)</PresentationFormat>
  <Paragraphs>287</Paragraphs>
  <Slides>35</Slides>
  <Notes>33</Notes>
  <HiddenSlides>3</HiddenSlides>
  <MMClips>10</MMClips>
  <ScaleCrop>false</ScaleCrop>
  <HeadingPairs>
    <vt:vector size="6" baseType="variant">
      <vt:variant>
        <vt:lpstr>Använt teckensnitt</vt:lpstr>
      </vt:variant>
      <vt:variant>
        <vt:i4>2</vt:i4>
      </vt:variant>
      <vt:variant>
        <vt:lpstr>Tema</vt:lpstr>
      </vt:variant>
      <vt:variant>
        <vt:i4>1</vt:i4>
      </vt:variant>
      <vt:variant>
        <vt:lpstr>Bildrubriker</vt:lpstr>
      </vt:variant>
      <vt:variant>
        <vt:i4>35</vt:i4>
      </vt:variant>
    </vt:vector>
  </HeadingPairs>
  <TitlesOfParts>
    <vt:vector size="38" baseType="lpstr">
      <vt:lpstr>Arial</vt:lpstr>
      <vt:lpstr>Frutiger 55 Roman</vt:lpstr>
      <vt:lpstr>Default Design</vt:lpstr>
      <vt:lpstr>Hur fattar EU beslut? </vt:lpstr>
      <vt:lpstr>Det ordinarie  lagstiftningsförfarandet    </vt:lpstr>
      <vt:lpstr>Tjänstesektorn i EU</vt:lpstr>
      <vt:lpstr>Innehåll</vt:lpstr>
      <vt:lpstr>Tjänstedirektivet omfattar</vt:lpstr>
      <vt:lpstr>Ramdirektiv med flera undantag</vt:lpstr>
      <vt:lpstr>PowerPoint-presentation</vt:lpstr>
      <vt:lpstr>Ordinarie lagstiftningsförfarandet – 1:a behandlingen </vt:lpstr>
      <vt:lpstr>Europeiska kommissionen</vt:lpstr>
      <vt:lpstr>Europeiska kommissionen</vt:lpstr>
      <vt:lpstr>Ordinarie lagstiftningsförfarandet – 1:a behandlingen</vt:lpstr>
      <vt:lpstr>Europaparlamentet</vt:lpstr>
      <vt:lpstr>Europaparlamentet</vt:lpstr>
      <vt:lpstr>Grupperna i Europaparlamentet</vt:lpstr>
      <vt:lpstr>Utskotten i Europaparlamentet</vt:lpstr>
      <vt:lpstr>De 18 svenska ledamöterna</vt:lpstr>
      <vt:lpstr>Ordinarie lagstiftningsförfarandet – 1:a behandlingen </vt:lpstr>
      <vt:lpstr>Ordinarie lagstiftningsförfarandet – 1:a behandlingen </vt:lpstr>
      <vt:lpstr>Ordinarie lagstiftningsförfarandet – 1:a behandlingen </vt:lpstr>
      <vt:lpstr>Ordinarie lagstiftningsförfarandet – 1:a behandlingen</vt:lpstr>
      <vt:lpstr>Ordinarie lagstiftningsförfarandet – 1:a behandlingen</vt:lpstr>
      <vt:lpstr>Ministerrådet</vt:lpstr>
      <vt:lpstr>Ministerrådet</vt:lpstr>
      <vt:lpstr>Ordinarie lagstiftningsförfarandet – 2:a behandlingen</vt:lpstr>
      <vt:lpstr>Ordinarie lagstiftningsförfarandet – 2:a behandlingen</vt:lpstr>
      <vt:lpstr>Rättsakten antas</vt:lpstr>
      <vt:lpstr>PowerPoint-presentation</vt:lpstr>
      <vt:lpstr>Mer om tjänstedirektivet</vt:lpstr>
      <vt:lpstr>PowerPoint-presentation</vt:lpstr>
      <vt:lpstr>Ordinarie lagstiftningsförfarandet </vt:lpstr>
      <vt:lpstr>Ordinarie lagstiftningsförfarandet </vt:lpstr>
      <vt:lpstr>Ordinarie lagstiftningsförfarandet </vt:lpstr>
      <vt:lpstr>Ordinarie lagstiftningsförfarandet</vt:lpstr>
      <vt:lpstr>Länkar</vt:lpstr>
      <vt:lpstr>Europaparlamentet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Nylander, Mattias</dc:creator>
  <cp:lastModifiedBy>Nylander, Mattias</cp:lastModifiedBy>
  <cp:revision>288</cp:revision>
  <dcterms:created xsi:type="dcterms:W3CDTF">2008-02-06T17:39:55Z</dcterms:created>
  <dcterms:modified xsi:type="dcterms:W3CDTF">2011-10-26T08:20:57Z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